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Black"/>
      <p:bold r:id="rId33"/>
      <p:boldItalic r:id="rId34"/>
    </p:embeddedFont>
    <p:embeddedFont>
      <p:font typeface="Hanken Grotesk"/>
      <p:regular r:id="rId35"/>
      <p:bold r:id="rId36"/>
      <p:italic r:id="rId37"/>
      <p:boldItalic r:id="rId38"/>
    </p:embeddedFont>
    <p:embeddedFont>
      <p:font typeface="Lobster"/>
      <p:regular r:id="rId39"/>
    </p:embeddedFont>
    <p:embeddedFont>
      <p:font typeface="Garamond"/>
      <p:regular r:id="rId40"/>
      <p:bold r:id="rId41"/>
      <p:italic r:id="rId42"/>
      <p:boldItalic r:id="rId43"/>
    </p:embeddedFont>
    <p:embeddedFont>
      <p:font typeface="Inter"/>
      <p:regular r:id="rId44"/>
      <p:bold r:id="rId45"/>
    </p:embeddedFont>
    <p:embeddedFont>
      <p:font typeface="Space Grotesk SemiBold"/>
      <p:regular r:id="rId46"/>
      <p:bold r:id="rId47"/>
    </p:embeddedFont>
    <p:embeddedFont>
      <p:font typeface="Inter Medium"/>
      <p:regular r:id="rId48"/>
      <p:bold r:id="rId49"/>
    </p:embeddedFont>
    <p:embeddedFont>
      <p:font typeface="Space Grotesk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aramond-regular.fntdata"/><Relationship Id="rId42" Type="http://schemas.openxmlformats.org/officeDocument/2006/relationships/font" Target="fonts/Garamond-italic.fntdata"/><Relationship Id="rId41" Type="http://schemas.openxmlformats.org/officeDocument/2006/relationships/font" Target="fonts/Garamond-bold.fntdata"/><Relationship Id="rId44" Type="http://schemas.openxmlformats.org/officeDocument/2006/relationships/font" Target="fonts/Inter-regular.fntdata"/><Relationship Id="rId43" Type="http://schemas.openxmlformats.org/officeDocument/2006/relationships/font" Target="fonts/Garamond-boldItalic.fntdata"/><Relationship Id="rId46" Type="http://schemas.openxmlformats.org/officeDocument/2006/relationships/font" Target="fonts/SpaceGroteskSemiBold-regular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nterMedium-regular.fntdata"/><Relationship Id="rId47" Type="http://schemas.openxmlformats.org/officeDocument/2006/relationships/font" Target="fonts/SpaceGroteskSemiBold-bold.fntdata"/><Relationship Id="rId49" Type="http://schemas.openxmlformats.org/officeDocument/2006/relationships/font" Target="fonts/InterMedium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Black-bold.fntdata"/><Relationship Id="rId32" Type="http://schemas.openxmlformats.org/officeDocument/2006/relationships/slide" Target="slides/slide26.xml"/><Relationship Id="rId35" Type="http://schemas.openxmlformats.org/officeDocument/2006/relationships/font" Target="fonts/HankenGrotesk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HankenGrotesk-italic.fntdata"/><Relationship Id="rId36" Type="http://schemas.openxmlformats.org/officeDocument/2006/relationships/font" Target="fonts/HankenGrotesk-bold.fntdata"/><Relationship Id="rId39" Type="http://schemas.openxmlformats.org/officeDocument/2006/relationships/font" Target="fonts/Lobster-regular.fntdata"/><Relationship Id="rId38" Type="http://schemas.openxmlformats.org/officeDocument/2006/relationships/font" Target="fonts/HankenGrotes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SpaceGrotesk-bold.fntdata"/><Relationship Id="rId50" Type="http://schemas.openxmlformats.org/officeDocument/2006/relationships/font" Target="fonts/SpaceGrotes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00c478502_9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00c478502_9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25c904f7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25c904f7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00c47850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00c47850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SLIDES_API185742265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SLIDES_API185742265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625c904f7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625c904f7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f21bdc21d_7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f21bdc21d_7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fa94a4b1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9fa94a4b1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fa94a4b1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9fa94a4b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f21bdc21d_7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f21bdc21d_7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00c478502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00c478502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00c478502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a00c478502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25c904f7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25c904f7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00c478502_7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a00c478502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a00c478502_9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a00c478502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a00c478502_7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a00c478502_7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063189c1e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a063189c1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063189c1e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063189c1e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f21bdc21d_7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9f21bdc21d_7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063189c1e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a063189c1e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00c478502_7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a00c478502_7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f21bdc21d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f21bdc21d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f21bdc21d_1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9f21bdc21d_1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625c904f7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625c904f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25c904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25c904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625c904f7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625c904f7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f21bdc21d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f21bdc21d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ABLE OF CONTENT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7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>
  <p:cSld name="TITLE_AND_BODY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87" name="Google Shape;87;p15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2 columns v1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650850" y="1987200"/>
            <a:ext cx="3776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845450" y="1987200"/>
            <a:ext cx="37323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7"/>
          <p:cNvSpPr/>
          <p:nvPr/>
        </p:nvSpPr>
        <p:spPr>
          <a:xfrm>
            <a:off x="5662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760850" y="1370350"/>
            <a:ext cx="84600" cy="39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5662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4760850" y="1738675"/>
            <a:ext cx="15600" cy="283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3" type="subTitle"/>
          </p:nvPr>
        </p:nvSpPr>
        <p:spPr>
          <a:xfrm>
            <a:off x="695250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02" name="Google Shape;102;p17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Paragraph v1">
  <p:cSld name="TITLE_AND_BOD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566250" y="40815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566250" y="1188300"/>
            <a:ext cx="77772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18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Bullet Points v1">
  <p:cSld name="TITLE_AND_BODY_1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0" y="0"/>
            <a:ext cx="9144000" cy="1160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566250" y="1377275"/>
            <a:ext cx="7777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 a list + image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0" y="3249700"/>
            <a:ext cx="9144000" cy="1905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/>
          <p:nvPr>
            <p:ph idx="2" type="pic"/>
          </p:nvPr>
        </p:nvSpPr>
        <p:spPr>
          <a:xfrm>
            <a:off x="560300" y="1522125"/>
            <a:ext cx="3922200" cy="30468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566250" y="445025"/>
            <a:ext cx="4093500" cy="1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8" name="Google Shape;118;p20"/>
          <p:cNvSpPr txBox="1"/>
          <p:nvPr>
            <p:ph idx="12" type="sldNum"/>
          </p:nvPr>
        </p:nvSpPr>
        <p:spPr>
          <a:xfrm>
            <a:off x="7999953" y="4663224"/>
            <a:ext cx="5778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4855875" y="4450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4855875" y="158427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855875" y="2723525"/>
            <a:ext cx="3726000" cy="993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5481550" y="609875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20"/>
          <p:cNvSpPr txBox="1"/>
          <p:nvPr>
            <p:ph idx="3" type="body"/>
          </p:nvPr>
        </p:nvSpPr>
        <p:spPr>
          <a:xfrm>
            <a:off x="5481550" y="1749127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20"/>
          <p:cNvSpPr txBox="1"/>
          <p:nvPr>
            <p:ph idx="4" type="body"/>
          </p:nvPr>
        </p:nvSpPr>
        <p:spPr>
          <a:xfrm>
            <a:off x="5481550" y="2888379"/>
            <a:ext cx="2972700" cy="6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5" name="Google Shape;125;p20"/>
          <p:cNvSpPr txBox="1"/>
          <p:nvPr/>
        </p:nvSpPr>
        <p:spPr>
          <a:xfrm>
            <a:off x="5041100" y="7919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5041100" y="193122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041100" y="3070475"/>
            <a:ext cx="299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">
  <p:cSld name="TITLE_AND_BODY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/>
          <p:nvPr/>
        </p:nvSpPr>
        <p:spPr>
          <a:xfrm>
            <a:off x="3322875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"/>
          <p:cNvSpPr/>
          <p:nvPr/>
        </p:nvSpPr>
        <p:spPr>
          <a:xfrm>
            <a:off x="6079500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645900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1"/>
          <p:cNvGrpSpPr/>
          <p:nvPr/>
        </p:nvGrpSpPr>
        <p:grpSpPr>
          <a:xfrm>
            <a:off x="565200" y="1607413"/>
            <a:ext cx="2577600" cy="2867388"/>
            <a:chOff x="565200" y="1607413"/>
            <a:chExt cx="2577600" cy="2867388"/>
          </a:xfrm>
        </p:grpSpPr>
        <p:sp>
          <p:nvSpPr>
            <p:cNvPr id="133" name="Google Shape;133;p21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1622250" y="1607413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5" name="Google Shape;135;p21"/>
          <p:cNvGrpSpPr/>
          <p:nvPr/>
        </p:nvGrpSpPr>
        <p:grpSpPr>
          <a:xfrm>
            <a:off x="3283200" y="1607425"/>
            <a:ext cx="2577600" cy="2867375"/>
            <a:chOff x="3283200" y="1607425"/>
            <a:chExt cx="2577600" cy="2867375"/>
          </a:xfrm>
        </p:grpSpPr>
        <p:sp>
          <p:nvSpPr>
            <p:cNvPr id="136" name="Google Shape;136;p21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340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38" name="Google Shape;138;p21"/>
          <p:cNvGrpSpPr/>
          <p:nvPr/>
        </p:nvGrpSpPr>
        <p:grpSpPr>
          <a:xfrm>
            <a:off x="6001200" y="1607425"/>
            <a:ext cx="2577600" cy="2867375"/>
            <a:chOff x="6001200" y="1607425"/>
            <a:chExt cx="2577600" cy="2867375"/>
          </a:xfrm>
        </p:grpSpPr>
        <p:sp>
          <p:nvSpPr>
            <p:cNvPr id="139" name="Google Shape;139;p21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058250" y="1607425"/>
              <a:ext cx="463500" cy="463500"/>
            </a:xfrm>
            <a:prstGeom prst="ellipse">
              <a:avLst/>
            </a:prstGeom>
            <a:solidFill>
              <a:srgbClr val="FFFFFF"/>
            </a:solidFill>
            <a:ln cap="flat" cmpd="sng" w="19050">
              <a:solidFill>
                <a:srgbClr val="3EABC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41" name="Google Shape;141;p2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1614175" y="1607425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336400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7051025" y="1619450"/>
            <a:ext cx="4788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8" name="Google Shape;148;p21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items in a list v2">
  <p:cSld name="TITLE_AND_BODY_1_1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/>
          <p:nvPr/>
        </p:nvSpPr>
        <p:spPr>
          <a:xfrm>
            <a:off x="298825" y="91900"/>
            <a:ext cx="8544600" cy="25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22875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6079500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645900" y="2231075"/>
            <a:ext cx="2418600" cy="233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7" name="Google Shape;157;p22"/>
          <p:cNvGrpSpPr/>
          <p:nvPr/>
        </p:nvGrpSpPr>
        <p:grpSpPr>
          <a:xfrm>
            <a:off x="565200" y="1608200"/>
            <a:ext cx="2577600" cy="2866600"/>
            <a:chOff x="565200" y="1608200"/>
            <a:chExt cx="2577600" cy="2866600"/>
          </a:xfrm>
        </p:grpSpPr>
        <p:sp>
          <p:nvSpPr>
            <p:cNvPr id="158" name="Google Shape;158;p22"/>
            <p:cNvSpPr/>
            <p:nvPr/>
          </p:nvSpPr>
          <p:spPr>
            <a:xfrm>
              <a:off x="565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15616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60" name="Google Shape;160;p22"/>
          <p:cNvGrpSpPr/>
          <p:nvPr/>
        </p:nvGrpSpPr>
        <p:grpSpPr>
          <a:xfrm>
            <a:off x="3283200" y="1608200"/>
            <a:ext cx="2577600" cy="2866600"/>
            <a:chOff x="3283200" y="1608200"/>
            <a:chExt cx="2577600" cy="2866600"/>
          </a:xfrm>
        </p:grpSpPr>
        <p:sp>
          <p:nvSpPr>
            <p:cNvPr id="161" name="Google Shape;161;p22"/>
            <p:cNvSpPr/>
            <p:nvPr/>
          </p:nvSpPr>
          <p:spPr>
            <a:xfrm>
              <a:off x="3283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316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63" name="Google Shape;163;p22"/>
          <p:cNvGrpSpPr/>
          <p:nvPr/>
        </p:nvGrpSpPr>
        <p:grpSpPr>
          <a:xfrm>
            <a:off x="6001200" y="1608200"/>
            <a:ext cx="2577600" cy="2866600"/>
            <a:chOff x="6001200" y="1608200"/>
            <a:chExt cx="2577600" cy="2866600"/>
          </a:xfrm>
        </p:grpSpPr>
        <p:sp>
          <p:nvSpPr>
            <p:cNvPr id="164" name="Google Shape;164;p22"/>
            <p:cNvSpPr/>
            <p:nvPr/>
          </p:nvSpPr>
          <p:spPr>
            <a:xfrm>
              <a:off x="6001200" y="1839600"/>
              <a:ext cx="2577600" cy="263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14325" rotWithShape="0" algn="bl" dir="5100000" dist="95250">
                <a:srgbClr val="000000">
                  <a:alpha val="1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7034700" y="1608200"/>
              <a:ext cx="510600" cy="510600"/>
            </a:xfrm>
            <a:prstGeom prst="ellipse">
              <a:avLst/>
            </a:prstGeom>
            <a:solidFill>
              <a:srgbClr val="3EAB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7267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7" name="Google Shape;167;p22"/>
          <p:cNvSpPr txBox="1"/>
          <p:nvPr>
            <p:ph idx="2" type="body"/>
          </p:nvPr>
        </p:nvSpPr>
        <p:spPr>
          <a:xfrm>
            <a:off x="344130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22"/>
          <p:cNvSpPr txBox="1"/>
          <p:nvPr>
            <p:ph idx="3" type="body"/>
          </p:nvPr>
        </p:nvSpPr>
        <p:spPr>
          <a:xfrm>
            <a:off x="6155850" y="2105225"/>
            <a:ext cx="22614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2"/>
          <p:cNvSpPr txBox="1"/>
          <p:nvPr/>
        </p:nvSpPr>
        <p:spPr>
          <a:xfrm>
            <a:off x="1559475" y="160820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4329575" y="1610450"/>
            <a:ext cx="481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2"/>
          <p:cNvSpPr txBox="1"/>
          <p:nvPr/>
        </p:nvSpPr>
        <p:spPr>
          <a:xfrm>
            <a:off x="7038125" y="1610450"/>
            <a:ext cx="513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key metrics">
  <p:cSld name="TITLE_AND_BODY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/>
          <p:nvPr/>
        </p:nvSpPr>
        <p:spPr>
          <a:xfrm>
            <a:off x="569625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p23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812325" y="2376000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23"/>
          <p:cNvSpPr/>
          <p:nvPr/>
        </p:nvSpPr>
        <p:spPr>
          <a:xfrm>
            <a:off x="3287688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6005751" y="1377275"/>
            <a:ext cx="2575500" cy="31917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3"/>
          <p:cNvSpPr txBox="1"/>
          <p:nvPr>
            <p:ph idx="2" type="body"/>
          </p:nvPr>
        </p:nvSpPr>
        <p:spPr>
          <a:xfrm>
            <a:off x="35304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3" type="body"/>
          </p:nvPr>
        </p:nvSpPr>
        <p:spPr>
          <a:xfrm>
            <a:off x="6239000" y="2377558"/>
            <a:ext cx="2090100" cy="17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23"/>
          <p:cNvSpPr txBox="1"/>
          <p:nvPr>
            <p:ph idx="4" type="subTitle"/>
          </p:nvPr>
        </p:nvSpPr>
        <p:spPr>
          <a:xfrm>
            <a:off x="812325" y="1803600"/>
            <a:ext cx="20901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Space Grotesk SemiBold"/>
              <a:buNone/>
              <a:defRPr sz="2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82" name="Google Shape;182;p23"/>
          <p:cNvSpPr txBox="1"/>
          <p:nvPr>
            <p:ph idx="5" type="subTitle"/>
          </p:nvPr>
        </p:nvSpPr>
        <p:spPr>
          <a:xfrm>
            <a:off x="346468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183" name="Google Shape;183;p23"/>
          <p:cNvSpPr txBox="1"/>
          <p:nvPr>
            <p:ph idx="6" type="subTitle"/>
          </p:nvPr>
        </p:nvSpPr>
        <p:spPr>
          <a:xfrm>
            <a:off x="6182738" y="1803600"/>
            <a:ext cx="22215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with 3 paragraphs">
  <p:cSld name="TITLE_AND_BODY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645900" y="2231075"/>
            <a:ext cx="2418600" cy="233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6079500" y="2231075"/>
            <a:ext cx="2418600" cy="2337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3358950" y="2231075"/>
            <a:ext cx="2418600" cy="2337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298825" y="91900"/>
            <a:ext cx="8544600" cy="2577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0" y="0"/>
            <a:ext cx="9144000" cy="257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5737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599985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3286800" y="1730775"/>
            <a:ext cx="2567400" cy="2716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" type="body"/>
          </p:nvPr>
        </p:nvSpPr>
        <p:spPr>
          <a:xfrm>
            <a:off x="693150" y="1994900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6" name="Google Shape;196;p24"/>
          <p:cNvSpPr txBox="1"/>
          <p:nvPr>
            <p:ph idx="2" type="body"/>
          </p:nvPr>
        </p:nvSpPr>
        <p:spPr>
          <a:xfrm>
            <a:off x="34062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7" name="Google Shape;197;p24"/>
          <p:cNvSpPr txBox="1"/>
          <p:nvPr>
            <p:ph idx="3" type="body"/>
          </p:nvPr>
        </p:nvSpPr>
        <p:spPr>
          <a:xfrm>
            <a:off x="6124500" y="1994925"/>
            <a:ext cx="23286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57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sitive/negative slide">
  <p:cSld name="TITLE_AND_BODY_1_2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650850" y="1916463"/>
            <a:ext cx="37767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Inter"/>
              <a:buChar char="✓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2" type="body"/>
          </p:nvPr>
        </p:nvSpPr>
        <p:spPr>
          <a:xfrm>
            <a:off x="4845450" y="1916463"/>
            <a:ext cx="3732300" cy="26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✕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3" name="Google Shape;203;p25"/>
          <p:cNvSpPr txBox="1"/>
          <p:nvPr>
            <p:ph idx="3" type="subTitle"/>
          </p:nvPr>
        </p:nvSpPr>
        <p:spPr>
          <a:xfrm>
            <a:off x="650850" y="1367825"/>
            <a:ext cx="37767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pace Grotesk SemiBold"/>
              <a:buNone/>
              <a:defRPr>
                <a:solidFill>
                  <a:schemeClr val="accent3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4" type="subTitle"/>
          </p:nvPr>
        </p:nvSpPr>
        <p:spPr>
          <a:xfrm>
            <a:off x="4845525" y="1367825"/>
            <a:ext cx="37323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pace Grotesk SemiBold"/>
              <a:buNone/>
              <a:defRPr>
                <a:solidFill>
                  <a:schemeClr val="accent6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us slide - v1">
  <p:cSld name="CUSTOM_16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/>
          <p:nvPr/>
        </p:nvSpPr>
        <p:spPr>
          <a:xfrm>
            <a:off x="581025" y="1704975"/>
            <a:ext cx="8011500" cy="35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581025" y="3114750"/>
            <a:ext cx="32247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0" name="Google Shape;210;p27"/>
          <p:cNvSpPr/>
          <p:nvPr>
            <p:ph idx="2" type="pic"/>
          </p:nvPr>
        </p:nvSpPr>
        <p:spPr>
          <a:xfrm>
            <a:off x="0" y="0"/>
            <a:ext cx="9144000" cy="18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4362375" y="28385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12" name="Google Shape;212;p27"/>
          <p:cNvCxnSpPr/>
          <p:nvPr/>
        </p:nvCxnSpPr>
        <p:spPr>
          <a:xfrm>
            <a:off x="4076700" y="2390775"/>
            <a:ext cx="0" cy="25338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>
            <p:ph idx="3" type="body"/>
          </p:nvPr>
        </p:nvSpPr>
        <p:spPr>
          <a:xfrm>
            <a:off x="4347675" y="366722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4" name="Google Shape;214;p27"/>
          <p:cNvSpPr txBox="1"/>
          <p:nvPr>
            <p:ph idx="4" type="body"/>
          </p:nvPr>
        </p:nvSpPr>
        <p:spPr>
          <a:xfrm>
            <a:off x="4347675" y="4495875"/>
            <a:ext cx="4230000" cy="428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5" name="Google Shape;215;p27"/>
          <p:cNvSpPr txBox="1"/>
          <p:nvPr/>
        </p:nvSpPr>
        <p:spPr>
          <a:xfrm>
            <a:off x="4347675" y="24383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Number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4347675" y="3286200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Email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4347675" y="4114875"/>
            <a:ext cx="4082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Site Link</a:t>
            </a:r>
            <a:endParaRPr>
              <a:solidFill>
                <a:schemeClr val="accent5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59">
          <p15:clr>
            <a:srgbClr val="E46962"/>
          </p15:clr>
        </p15:guide>
        <p15:guide id="2" orient="horz" pos="2181">
          <p15:clr>
            <a:srgbClr val="E46962"/>
          </p15:clr>
        </p15:guide>
        <p15:guide id="3" orient="horz" pos="2703">
          <p15:clr>
            <a:srgbClr val="E46962"/>
          </p15:clr>
        </p15:guide>
        <p15:guide id="4" pos="2739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user slide - v1">
  <p:cSld name="CUSTOM_19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/>
          <p:nvPr/>
        </p:nvSpPr>
        <p:spPr>
          <a:xfrm>
            <a:off x="6896100" y="-28575"/>
            <a:ext cx="2247900" cy="517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1652100" y="1809750"/>
            <a:ext cx="6105600" cy="2209800"/>
          </a:xfrm>
          <a:prstGeom prst="round1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23" name="Google Shape;223;p28"/>
          <p:cNvSpPr/>
          <p:nvPr>
            <p:ph idx="2" type="pic"/>
          </p:nvPr>
        </p:nvSpPr>
        <p:spPr>
          <a:xfrm>
            <a:off x="566250" y="1781175"/>
            <a:ext cx="2238300" cy="2238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201650" y="2350797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28"/>
          <p:cNvSpPr txBox="1"/>
          <p:nvPr>
            <p:ph idx="3" type="subTitle"/>
          </p:nvPr>
        </p:nvSpPr>
        <p:spPr>
          <a:xfrm>
            <a:off x="3201650" y="2029802"/>
            <a:ext cx="3857400" cy="321000"/>
          </a:xfrm>
          <a:prstGeom prst="rect">
            <a:avLst/>
          </a:prstGeom>
        </p:spPr>
        <p:txBody>
          <a:bodyPr anchorCtr="0" anchor="ctr" bIns="91425" lIns="0" spcFirstLastPara="1" rIns="91425" wrap="square" tIns="900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Space Grotesk SemiBold"/>
              <a:buNone/>
              <a:defRPr sz="1400">
                <a:solidFill>
                  <a:schemeClr val="accent5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4" type="body"/>
          </p:nvPr>
        </p:nvSpPr>
        <p:spPr>
          <a:xfrm>
            <a:off x="3201650" y="2671800"/>
            <a:ext cx="3857400" cy="1275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7" name="Google Shape;22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164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slide - v2">
  <p:cSld name="CUSTOM_2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30" name="Google Shape;230;p29"/>
          <p:cNvSpPr/>
          <p:nvPr/>
        </p:nvSpPr>
        <p:spPr>
          <a:xfrm>
            <a:off x="0" y="2609850"/>
            <a:ext cx="9144000" cy="2533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p29"/>
          <p:cNvSpPr/>
          <p:nvPr/>
        </p:nvSpPr>
        <p:spPr>
          <a:xfrm>
            <a:off x="1114350" y="1552500"/>
            <a:ext cx="6915300" cy="2152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42900"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 txBox="1"/>
          <p:nvPr/>
        </p:nvSpPr>
        <p:spPr>
          <a:xfrm>
            <a:off x="1347300" y="1552500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 flipH="1" rot="10800000">
            <a:off x="7376625" y="3113925"/>
            <a:ext cx="5715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5"/>
                </a:solidFill>
                <a:latin typeface="Lobster"/>
                <a:ea typeface="Lobster"/>
                <a:cs typeface="Lobster"/>
                <a:sym typeface="Lobster"/>
              </a:rPr>
              <a:t>“</a:t>
            </a:r>
            <a:endParaRPr sz="9600">
              <a:solidFill>
                <a:schemeClr val="accent5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2044800" y="1882800"/>
            <a:ext cx="5186100" cy="1408500"/>
          </a:xfrm>
          <a:prstGeom prst="rect">
            <a:avLst/>
          </a:prstGeom>
        </p:spPr>
        <p:txBody>
          <a:bodyPr anchorCtr="0" anchor="ctr" bIns="180000" lIns="180000" spcFirstLastPara="1" rIns="180000" wrap="square" tIns="180000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1pPr>
            <a:lvl2pPr lvl="1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2pPr>
            <a:lvl3pPr lvl="2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3pPr>
            <a:lvl4pPr lvl="3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4pPr>
            <a:lvl5pPr lvl="4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5pPr>
            <a:lvl6pPr lvl="5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6pPr>
            <a:lvl7pPr lvl="6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7pPr>
            <a:lvl8pPr lvl="7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8pPr>
            <a:lvl9pPr lvl="8" rtl="0">
              <a:buNone/>
              <a:defRPr sz="1300"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b="1" sz="2600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b="1" sz="2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idx="4294967295" type="ctrTitle"/>
          </p:nvPr>
        </p:nvSpPr>
        <p:spPr>
          <a:xfrm>
            <a:off x="0" y="-152400"/>
            <a:ext cx="9144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Garamond"/>
              <a:buNone/>
            </a:pPr>
            <a:r>
              <a:rPr lang="en" sz="33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What should I Read Next?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0" y="4233675"/>
            <a:ext cx="8997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                                                                                   </a:t>
            </a:r>
            <a:r>
              <a:rPr lang="en" sz="1800">
                <a:solidFill>
                  <a:srgbClr val="325D85"/>
                </a:solidFill>
                <a:latin typeface="Garamond"/>
                <a:ea typeface="Garamond"/>
                <a:cs typeface="Garamond"/>
                <a:sym typeface="Garamond"/>
              </a:rPr>
              <a:t>   </a:t>
            </a:r>
            <a:r>
              <a:rPr b="0" i="0" lang="en" sz="1800" u="none" cap="none" strike="noStrike">
                <a:solidFill>
                  <a:srgbClr val="325D85"/>
                </a:solidFill>
                <a:latin typeface="Garamond"/>
                <a:ea typeface="Garamond"/>
                <a:cs typeface="Garamond"/>
                <a:sym typeface="Garamond"/>
              </a:rPr>
              <a:t>Presentation by:</a:t>
            </a:r>
            <a:endParaRPr sz="1100">
              <a:solidFill>
                <a:srgbClr val="325D85"/>
              </a:solidFill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>
                <a:latin typeface="Garamond"/>
                <a:ea typeface="Garamond"/>
                <a:cs typeface="Garamond"/>
                <a:sym typeface="Garamond"/>
              </a:rPr>
              <a:t>Rishika, Nia, Rahul &amp; Dheeraj </a:t>
            </a:r>
            <a:endParaRPr sz="1100"/>
          </a:p>
        </p:txBody>
      </p:sp>
      <p:sp>
        <p:nvSpPr>
          <p:cNvPr id="242" name="Google Shape;242;p30"/>
          <p:cNvSpPr txBox="1"/>
          <p:nvPr>
            <p:ph idx="4294967295" type="ctrTitle"/>
          </p:nvPr>
        </p:nvSpPr>
        <p:spPr>
          <a:xfrm>
            <a:off x="262675" y="1477925"/>
            <a:ext cx="8625000" cy="54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Garamond"/>
              <a:buNone/>
            </a:pPr>
            <a:r>
              <a:rPr lang="en" sz="2520">
                <a:latin typeface="Garamond"/>
                <a:ea typeface="Garamond"/>
                <a:cs typeface="Garamond"/>
                <a:sym typeface="Garamond"/>
              </a:rPr>
              <a:t>A book recommendation engine based on GoodReads Reviews and Ratings  </a:t>
            </a:r>
            <a:endParaRPr sz="36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575" y="2177525"/>
            <a:ext cx="4492850" cy="19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575" y="2025125"/>
            <a:ext cx="4492850" cy="21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Genre Identification - Handling Missing Language Code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337675" y="1842550"/>
            <a:ext cx="5202900" cy="24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000000"/>
                </a:solidFill>
              </a:rPr>
              <a:t>Purpose of Clustering</a:t>
            </a:r>
            <a:r>
              <a:rPr lang="en">
                <a:solidFill>
                  <a:srgbClr val="000000"/>
                </a:solidFill>
              </a:rPr>
              <a:t> - </a:t>
            </a:r>
            <a:r>
              <a:rPr lang="en">
                <a:solidFill>
                  <a:srgbClr val="000000"/>
                </a:solidFill>
              </a:rPr>
              <a:t>Identify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salient genres</a:t>
            </a:r>
            <a:r>
              <a:rPr lang="en">
                <a:solidFill>
                  <a:srgbClr val="000000"/>
                </a:solidFill>
              </a:rPr>
              <a:t> of books for building a hybrid recommendation system.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K-Means clustering is chosen for its ability to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group similar items</a:t>
            </a:r>
            <a:r>
              <a:rPr lang="en">
                <a:solidFill>
                  <a:srgbClr val="000000"/>
                </a:solidFill>
              </a:rPr>
              <a:t> based on features, making it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ideal for genre identification</a:t>
            </a:r>
            <a:r>
              <a:rPr lang="en">
                <a:solidFill>
                  <a:srgbClr val="000000"/>
                </a:solidFill>
              </a:rPr>
              <a:t> instead of Gaussian clustering.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Utilized a pre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trained language decoder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(LanguageDetectorDL)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to identify and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extract the language</a:t>
            </a:r>
            <a:r>
              <a:rPr lang="en">
                <a:solidFill>
                  <a:srgbClr val="000000"/>
                </a:solidFill>
              </a:rPr>
              <a:t> from book with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missing descriptions</a:t>
            </a:r>
            <a:r>
              <a:rPr lang="en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Ensures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clustering </a:t>
            </a:r>
            <a:r>
              <a:rPr lang="en">
                <a:solidFill>
                  <a:srgbClr val="000000"/>
                </a:solidFill>
              </a:rPr>
              <a:t>is performed on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English descriptions</a:t>
            </a:r>
            <a:r>
              <a:rPr lang="en">
                <a:solidFill>
                  <a:srgbClr val="000000"/>
                </a:solidFill>
              </a:rPr>
              <a:t> only, maintaining consistency in the analysis.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0975" y="1208375"/>
            <a:ext cx="1120050" cy="37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/>
          <p:nvPr/>
        </p:nvSpPr>
        <p:spPr>
          <a:xfrm>
            <a:off x="7548250" y="1490700"/>
            <a:ext cx="1257600" cy="111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7" name="Google Shape;367;p39"/>
          <p:cNvSpPr/>
          <p:nvPr/>
        </p:nvSpPr>
        <p:spPr>
          <a:xfrm>
            <a:off x="5941388" y="1208375"/>
            <a:ext cx="1199100" cy="481200"/>
          </a:xfrm>
          <a:prstGeom prst="wedgeRoundRectCallout">
            <a:avLst>
              <a:gd fmla="val 89745" name="adj1"/>
              <a:gd fmla="val 1932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Medium"/>
                <a:ea typeface="Inter Medium"/>
                <a:cs typeface="Inter Medium"/>
                <a:sym typeface="Inter Medium"/>
              </a:rPr>
              <a:t>~1M Missing Values (43%)</a:t>
            </a:r>
            <a:endParaRPr sz="1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8" name="Google Shape;368;p39"/>
          <p:cNvSpPr/>
          <p:nvPr/>
        </p:nvSpPr>
        <p:spPr>
          <a:xfrm>
            <a:off x="7548250" y="1620875"/>
            <a:ext cx="1257600" cy="33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99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69" name="Google Shape;369;p39"/>
          <p:cNvSpPr/>
          <p:nvPr/>
        </p:nvSpPr>
        <p:spPr>
          <a:xfrm>
            <a:off x="6015663" y="1842550"/>
            <a:ext cx="1120200" cy="481200"/>
          </a:xfrm>
          <a:prstGeom prst="wedgeRoundRectCallout">
            <a:avLst>
              <a:gd fmla="val 87293" name="adj1"/>
              <a:gd fmla="val -52182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ter Medium"/>
                <a:ea typeface="Inter Medium"/>
                <a:cs typeface="Inter Medium"/>
                <a:sym typeface="Inter Medium"/>
              </a:rPr>
              <a:t>~858k English Books</a:t>
            </a:r>
            <a:endParaRPr sz="10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70" name="Google Shape;370;p39"/>
          <p:cNvSpPr/>
          <p:nvPr/>
        </p:nvSpPr>
        <p:spPr>
          <a:xfrm>
            <a:off x="7542200" y="3456550"/>
            <a:ext cx="1257600" cy="19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7C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cxnSp>
        <p:nvCxnSpPr>
          <p:cNvPr id="371" name="Google Shape;371;p39"/>
          <p:cNvCxnSpPr/>
          <p:nvPr/>
        </p:nvCxnSpPr>
        <p:spPr>
          <a:xfrm flipH="1" rot="-5400000">
            <a:off x="6759100" y="2604850"/>
            <a:ext cx="1126200" cy="57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8512" y="3651352"/>
            <a:ext cx="1486925" cy="1288673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 txBox="1"/>
          <p:nvPr/>
        </p:nvSpPr>
        <p:spPr>
          <a:xfrm>
            <a:off x="5696250" y="3395375"/>
            <a:ext cx="20391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LanguageDetectorDL Results</a:t>
            </a:r>
            <a:endParaRPr b="1"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6153200" y="4070375"/>
            <a:ext cx="323100" cy="14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/>
          <p:nvPr/>
        </p:nvSpPr>
        <p:spPr>
          <a:xfrm>
            <a:off x="5652700" y="2654925"/>
            <a:ext cx="2980800" cy="1970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80" name="Google Shape;380;p40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Genre Identification - </a:t>
            </a: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Clustering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40"/>
          <p:cNvSpPr txBox="1"/>
          <p:nvPr>
            <p:ph idx="1" type="body"/>
          </p:nvPr>
        </p:nvSpPr>
        <p:spPr>
          <a:xfrm>
            <a:off x="566250" y="2018375"/>
            <a:ext cx="4719900" cy="29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K-means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partitions data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into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k clusters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based on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similarity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endParaRPr sz="15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Represent the text documents as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numerical vectors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using techniques like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TF-IDF.</a:t>
            </a:r>
            <a:endParaRPr b="1" sz="15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Computed the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silhouette score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different values of k and choose the one with the highest score.</a:t>
            </a:r>
            <a:endParaRPr b="1" sz="15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final clusters acquired represent the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book genres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employed in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content-based filtering</a:t>
            </a:r>
            <a:r>
              <a:rPr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for hybrid </a:t>
            </a:r>
            <a:r>
              <a:rPr b="1" lang="en" sz="15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recommendation systems.</a:t>
            </a:r>
            <a:endParaRPr b="1" sz="15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2" name="Google Shape;38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830500" y="1681063"/>
            <a:ext cx="13998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Tokenization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40"/>
          <p:cNvSpPr/>
          <p:nvPr/>
        </p:nvSpPr>
        <p:spPr>
          <a:xfrm>
            <a:off x="2409975" y="1681063"/>
            <a:ext cx="13998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Stopwords Removal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5" name="Google Shape;385;p40"/>
          <p:cNvSpPr/>
          <p:nvPr/>
        </p:nvSpPr>
        <p:spPr>
          <a:xfrm>
            <a:off x="3989450" y="1681063"/>
            <a:ext cx="13998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URL &amp; Symbols </a:t>
            </a:r>
            <a:r>
              <a:rPr b="1" lang="en" sz="1000">
                <a:latin typeface="Inter"/>
                <a:ea typeface="Inter"/>
                <a:cs typeface="Inter"/>
                <a:sym typeface="Inter"/>
              </a:rPr>
              <a:t>Removal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40"/>
          <p:cNvSpPr/>
          <p:nvPr/>
        </p:nvSpPr>
        <p:spPr>
          <a:xfrm>
            <a:off x="5568925" y="1681063"/>
            <a:ext cx="13998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Vectorized Text (TF-IDF)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7" name="Google Shape;387;p40"/>
          <p:cNvCxnSpPr>
            <a:stCxn id="383" idx="3"/>
            <a:endCxn id="384" idx="1"/>
          </p:cNvCxnSpPr>
          <p:nvPr/>
        </p:nvCxnSpPr>
        <p:spPr>
          <a:xfrm>
            <a:off x="2230300" y="1858063"/>
            <a:ext cx="179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0"/>
          <p:cNvCxnSpPr/>
          <p:nvPr/>
        </p:nvCxnSpPr>
        <p:spPr>
          <a:xfrm>
            <a:off x="3809763" y="1857763"/>
            <a:ext cx="179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0"/>
          <p:cNvCxnSpPr/>
          <p:nvPr/>
        </p:nvCxnSpPr>
        <p:spPr>
          <a:xfrm>
            <a:off x="5393513" y="1857763"/>
            <a:ext cx="179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0" name="Google Shape;3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075" y="3084788"/>
            <a:ext cx="2892750" cy="15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0"/>
          <p:cNvSpPr/>
          <p:nvPr/>
        </p:nvSpPr>
        <p:spPr>
          <a:xfrm>
            <a:off x="7156975" y="1664363"/>
            <a:ext cx="1399800" cy="354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Inter"/>
                <a:ea typeface="Inter"/>
                <a:cs typeface="Inter"/>
                <a:sym typeface="Inter"/>
              </a:rPr>
              <a:t>Clustering (KMeans)</a:t>
            </a:r>
            <a:endParaRPr b="1" sz="1000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40"/>
          <p:cNvCxnSpPr/>
          <p:nvPr/>
        </p:nvCxnSpPr>
        <p:spPr>
          <a:xfrm>
            <a:off x="6968713" y="1841063"/>
            <a:ext cx="1797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40"/>
          <p:cNvSpPr txBox="1"/>
          <p:nvPr/>
        </p:nvSpPr>
        <p:spPr>
          <a:xfrm>
            <a:off x="5633450" y="26549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(Silhouette Score = 0.401)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Clusters = 7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40"/>
          <p:cNvSpPr/>
          <p:nvPr/>
        </p:nvSpPr>
        <p:spPr>
          <a:xfrm>
            <a:off x="6156125" y="3095550"/>
            <a:ext cx="1240800" cy="1564200"/>
          </a:xfrm>
          <a:prstGeom prst="rect">
            <a:avLst/>
          </a:prstGeom>
          <a:noFill/>
          <a:ln cap="flat" cmpd="sng" w="28575">
            <a:solidFill>
              <a:srgbClr val="674EA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95" name="Google Shape;395;p40"/>
          <p:cNvSpPr txBox="1"/>
          <p:nvPr/>
        </p:nvSpPr>
        <p:spPr>
          <a:xfrm>
            <a:off x="2958425" y="1279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Preprocessing Pipeline of Description</a:t>
            </a:r>
            <a:endParaRPr b="1" sz="1100" u="sng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40"/>
          <p:cNvCxnSpPr/>
          <p:nvPr/>
        </p:nvCxnSpPr>
        <p:spPr>
          <a:xfrm>
            <a:off x="19225" y="2278300"/>
            <a:ext cx="9175500" cy="0"/>
          </a:xfrm>
          <a:prstGeom prst="straightConnector1">
            <a:avLst/>
          </a:prstGeom>
          <a:noFill/>
          <a:ln cap="flat" cmpd="sng" w="9525">
            <a:solidFill>
              <a:srgbClr val="D1D5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 txBox="1"/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Hybrid Recommendation Model - Overview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565050" y="1748075"/>
            <a:ext cx="2591100" cy="2663400"/>
          </a:xfrm>
          <a:prstGeom prst="rect">
            <a:avLst/>
          </a:prstGeom>
        </p:spPr>
        <p:txBody>
          <a:bodyPr anchorCtr="0" anchor="t" bIns="91425" lIns="91425" spcFirstLastPara="1" rIns="1674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Popularity Based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A recommendation technique that suggests items based on their popularity or, more precisely, their frequency of being chosen or interacted with by users. </a:t>
            </a:r>
            <a:endParaRPr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2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Popularity Filtering is implemented for new users with no prior interaction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3" name="Google Shape;403;p41"/>
          <p:cNvSpPr txBox="1"/>
          <p:nvPr>
            <p:ph idx="2" type="body"/>
          </p:nvPr>
        </p:nvSpPr>
        <p:spPr>
          <a:xfrm>
            <a:off x="3278175" y="1748025"/>
            <a:ext cx="25911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Collaborative Filtering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approach uses ALS algorithm to recommend books based on patterns it has identified in the user-item interactions by analyzing the behavior of users and identifying latent factors that represent their preferences.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70% weightage is given to results from this model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4" name="Google Shape;404;p41"/>
          <p:cNvSpPr txBox="1"/>
          <p:nvPr>
            <p:ph idx="3" type="body"/>
          </p:nvPr>
        </p:nvSpPr>
        <p:spPr>
          <a:xfrm>
            <a:off x="5996400" y="1748025"/>
            <a:ext cx="2591100" cy="26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Content-Based</a:t>
            </a:r>
            <a:endParaRPr sz="13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approach recommends books based on the content of the items themselves. It analyzes the genre of the books, and matches them with the user's preferences. 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30% weightage is given to results from this model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5" name="Google Shape;405;p41"/>
          <p:cNvSpPr txBox="1"/>
          <p:nvPr>
            <p:ph idx="12" type="sldNum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Hybrid Recommendation Model - Highlights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11" name="Google Shape;411;p42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2891675" y="1377275"/>
            <a:ext cx="3126350" cy="312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2"/>
          <p:cNvSpPr txBox="1"/>
          <p:nvPr>
            <p:ph idx="1" type="body"/>
          </p:nvPr>
        </p:nvSpPr>
        <p:spPr>
          <a:xfrm>
            <a:off x="79500" y="1214300"/>
            <a:ext cx="8985000" cy="38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Popularity Based Filtering - New Users:</a:t>
            </a:r>
            <a:endParaRPr b="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Popularity score assigned as an aggregate of  number of ratings and average rating for that book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Collaborative Filtering using ALS algorithm - Existing Users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Normalized Ratings to account for different user rating criterias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Custom strategic train-test split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Custom randomized search for Hyperparameter Tuning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Randomized prediction strategy to account for volume of user - unread books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 </a:t>
            </a: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RMSE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0.23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Content-Based Filtering - Existing Users:</a:t>
            </a:r>
            <a:endParaRPr b="1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User preferences for genre is counted through average rating for user genre combinations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→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Genre information is taken from clustering algorithm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Overall Output:</a:t>
            </a:r>
            <a:r>
              <a:rPr lang="en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(0.7 * rating from ALS) + (0.3 * rating from content based filtering)</a:t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3" name="Google Shape;41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3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Hybrid Recommendation System - Output</a:t>
            </a:r>
            <a:endParaRPr sz="284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19" name="Google Shape;419;p43"/>
          <p:cNvSpPr txBox="1"/>
          <p:nvPr/>
        </p:nvSpPr>
        <p:spPr>
          <a:xfrm>
            <a:off x="666550" y="1230275"/>
            <a:ext cx="2613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aramond"/>
                <a:ea typeface="Garamond"/>
                <a:cs typeface="Garamond"/>
                <a:sym typeface="Garamond"/>
              </a:rPr>
              <a:t>Popularity Based Filtering</a:t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4983013" y="1230275"/>
            <a:ext cx="330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Garamond"/>
                <a:ea typeface="Garamond"/>
                <a:cs typeface="Garamond"/>
                <a:sym typeface="Garamond"/>
              </a:rPr>
              <a:t>Hybrid Recommendation Output</a:t>
            </a:r>
            <a:endParaRPr/>
          </a:p>
        </p:txBody>
      </p:sp>
      <p:sp>
        <p:nvSpPr>
          <p:cNvPr id="421" name="Google Shape;42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43"/>
          <p:cNvPicPr preferRelativeResize="0"/>
          <p:nvPr/>
        </p:nvPicPr>
        <p:blipFill rotWithShape="1">
          <a:blip r:embed="rId3">
            <a:alphaModFix/>
          </a:blip>
          <a:srcRect b="0" l="15175" r="0" t="0"/>
          <a:stretch/>
        </p:blipFill>
        <p:spPr>
          <a:xfrm>
            <a:off x="322252" y="1919763"/>
            <a:ext cx="3301600" cy="26492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3" name="Google Shape;423;p43"/>
          <p:cNvPicPr preferRelativeResize="0"/>
          <p:nvPr/>
        </p:nvPicPr>
        <p:blipFill rotWithShape="1">
          <a:blip r:embed="rId4">
            <a:alphaModFix/>
          </a:blip>
          <a:srcRect b="0" l="11032" r="0" t="0"/>
          <a:stretch/>
        </p:blipFill>
        <p:spPr>
          <a:xfrm>
            <a:off x="4572012" y="1791247"/>
            <a:ext cx="4123525" cy="290625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24" name="Google Shape;424;p43"/>
          <p:cNvCxnSpPr/>
          <p:nvPr/>
        </p:nvCxnSpPr>
        <p:spPr>
          <a:xfrm>
            <a:off x="4142550" y="2348123"/>
            <a:ext cx="10800" cy="179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566250" y="293700"/>
            <a:ext cx="80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Cloud Pipeline and Architecture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430" name="Google Shape;4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400" y="1313248"/>
            <a:ext cx="5519199" cy="16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44"/>
          <p:cNvSpPr txBox="1"/>
          <p:nvPr/>
        </p:nvSpPr>
        <p:spPr>
          <a:xfrm>
            <a:off x="194225" y="2985150"/>
            <a:ext cx="88572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latin typeface="Inter"/>
                <a:ea typeface="Inter"/>
                <a:cs typeface="Inter"/>
                <a:sym typeface="Inter"/>
              </a:rPr>
              <a:t>The final solution is a Jupyter notebook which has the following parts:</a:t>
            </a:r>
            <a:endParaRPr sz="1450">
              <a:latin typeface="Inter"/>
              <a:ea typeface="Inter"/>
              <a:cs typeface="Inter"/>
              <a:sym typeface="Inter"/>
            </a:endParaRPr>
          </a:p>
          <a:p>
            <a:pPr indent="-3206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Inter"/>
              <a:buChar char="→"/>
            </a:pPr>
            <a:r>
              <a:rPr lang="en" sz="1450">
                <a:latin typeface="Inter"/>
                <a:ea typeface="Inter"/>
                <a:cs typeface="Inter"/>
                <a:sym typeface="Inter"/>
              </a:rPr>
              <a:t>Push any updated data from local to GCS</a:t>
            </a:r>
            <a:endParaRPr sz="1450">
              <a:latin typeface="Inter"/>
              <a:ea typeface="Inter"/>
              <a:cs typeface="Inter"/>
              <a:sym typeface="Inter"/>
            </a:endParaRPr>
          </a:p>
          <a:p>
            <a:pPr indent="-3206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Inter"/>
              <a:buChar char="→"/>
            </a:pPr>
            <a:r>
              <a:rPr lang="en" sz="1450">
                <a:latin typeface="Inter"/>
                <a:ea typeface="Inter"/>
                <a:cs typeface="Inter"/>
                <a:sym typeface="Inter"/>
              </a:rPr>
              <a:t>Instantiate Dataproc Workflow Template that reads data from GCS and writes the outputs to BigQuery. </a:t>
            </a:r>
            <a:endParaRPr sz="1450">
              <a:latin typeface="Inter"/>
              <a:ea typeface="Inter"/>
              <a:cs typeface="Inter"/>
              <a:sym typeface="Inter"/>
            </a:endParaRPr>
          </a:p>
          <a:p>
            <a:pPr indent="-3206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Inter"/>
              <a:buChar char="→"/>
            </a:pPr>
            <a:r>
              <a:rPr b="1" lang="en" sz="1450">
                <a:latin typeface="Inter"/>
                <a:ea typeface="Inter"/>
                <a:cs typeface="Inter"/>
                <a:sym typeface="Inter"/>
              </a:rPr>
              <a:t>Scheduling: </a:t>
            </a:r>
            <a:r>
              <a:rPr i="1" lang="en" sz="1450">
                <a:latin typeface="Inter"/>
                <a:ea typeface="Inter"/>
                <a:cs typeface="Inter"/>
                <a:sym typeface="Inter"/>
              </a:rPr>
              <a:t>Cronjobs/ Google cloud scheduler </a:t>
            </a:r>
            <a:r>
              <a:rPr lang="en" sz="1450">
                <a:latin typeface="Inter"/>
                <a:ea typeface="Inter"/>
                <a:cs typeface="Inter"/>
                <a:sym typeface="Inter"/>
              </a:rPr>
              <a:t>can be used to schedule the execution of this notebook</a:t>
            </a:r>
            <a:endParaRPr sz="145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latin typeface="Inter"/>
                <a:ea typeface="Inter"/>
                <a:cs typeface="Inter"/>
                <a:sym typeface="Inter"/>
              </a:rPr>
              <a:t>Cost Estimation:</a:t>
            </a:r>
            <a:r>
              <a:rPr lang="en" sz="1450">
                <a:latin typeface="Inter"/>
                <a:ea typeface="Inter"/>
                <a:cs typeface="Inter"/>
                <a:sym typeface="Inter"/>
              </a:rPr>
              <a:t> Current architecture estimates to around $100 per execution</a:t>
            </a:r>
            <a:endParaRPr sz="145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5"/>
          <p:cNvSpPr txBox="1"/>
          <p:nvPr>
            <p:ph type="title"/>
          </p:nvPr>
        </p:nvSpPr>
        <p:spPr>
          <a:xfrm>
            <a:off x="547350" y="46950"/>
            <a:ext cx="8049300" cy="10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Google Cloud Components (1/4) - GCS </a:t>
            </a:r>
            <a:br>
              <a:rPr lang="en" sz="282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</a:br>
            <a:r>
              <a:rPr lang="en" sz="282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(Bucket: msca-bdp-project-goodreads)</a:t>
            </a:r>
            <a:endParaRPr sz="284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38" name="Google Shape;438;p45"/>
          <p:cNvSpPr txBox="1"/>
          <p:nvPr/>
        </p:nvSpPr>
        <p:spPr>
          <a:xfrm>
            <a:off x="491900" y="3610275"/>
            <a:ext cx="81237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39" name="Google Shape;4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75" y="1230827"/>
            <a:ext cx="8759820" cy="3454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5"/>
          <p:cNvSpPr/>
          <p:nvPr/>
        </p:nvSpPr>
        <p:spPr>
          <a:xfrm>
            <a:off x="1645500" y="3024200"/>
            <a:ext cx="7277700" cy="512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6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5262975" y="1774226"/>
            <a:ext cx="2716200" cy="27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/>
        </p:nvSpPr>
        <p:spPr>
          <a:xfrm>
            <a:off x="4110525" y="1774213"/>
            <a:ext cx="4663200" cy="27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→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Clustering is added as a dependency to recommendation as it makes use of the genres predicted.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→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This workflow can be initiated by any of the following - 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○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Console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○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Terminal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○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Programmatically through Python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48" name="Google Shape;448;p46"/>
          <p:cNvSpPr txBox="1"/>
          <p:nvPr>
            <p:ph type="title"/>
          </p:nvPr>
        </p:nvSpPr>
        <p:spPr>
          <a:xfrm>
            <a:off x="566250" y="34175"/>
            <a:ext cx="80115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Google Cloud Components (2/4) - 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Dataproc Workflow Template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49" name="Google Shape;44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46"/>
          <p:cNvPicPr preferRelativeResize="0"/>
          <p:nvPr/>
        </p:nvPicPr>
        <p:blipFill rotWithShape="1">
          <a:blip r:embed="rId4">
            <a:alphaModFix/>
          </a:blip>
          <a:srcRect b="0" l="0" r="0" t="8592"/>
          <a:stretch/>
        </p:blipFill>
        <p:spPr>
          <a:xfrm>
            <a:off x="637600" y="1242125"/>
            <a:ext cx="3173500" cy="3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5472625" y="1686512"/>
            <a:ext cx="2590003" cy="258997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 txBox="1"/>
          <p:nvPr/>
        </p:nvSpPr>
        <p:spPr>
          <a:xfrm>
            <a:off x="4206575" y="1927737"/>
            <a:ext cx="4695300" cy="21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→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Results are written to BigQuery as it is easy to query them due to its SQL based dialect.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nter Medium"/>
              <a:buChar char="→"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It also has in-built ML capabilities that one can make use of to utilize the results in further model development.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57" name="Google Shape;457;p47"/>
          <p:cNvSpPr txBox="1"/>
          <p:nvPr>
            <p:ph type="title"/>
          </p:nvPr>
        </p:nvSpPr>
        <p:spPr>
          <a:xfrm>
            <a:off x="191550" y="207000"/>
            <a:ext cx="87609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Google Cloud Components (3/4) - BigQuery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58" name="Google Shape;45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13" y="2138513"/>
            <a:ext cx="3552825" cy="1685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 txBox="1"/>
          <p:nvPr>
            <p:ph type="title"/>
          </p:nvPr>
        </p:nvSpPr>
        <p:spPr>
          <a:xfrm>
            <a:off x="191550" y="207000"/>
            <a:ext cx="8760900" cy="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Google Cloud Components (4/4) - Scheduler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65" name="Google Shape;46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6" name="Google Shape;4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8" y="2344388"/>
            <a:ext cx="9011126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8"/>
          <p:cNvSpPr txBox="1"/>
          <p:nvPr/>
        </p:nvSpPr>
        <p:spPr>
          <a:xfrm>
            <a:off x="493000" y="1384750"/>
            <a:ext cx="8238300" cy="29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The pipeline can be scheduled in majorly 2 ways: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→"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Google Cloud Scheduler (involves cost)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→"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Cron Job</a:t>
            </a: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 (cost free solution)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On windows - using task </a:t>
            </a: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scheduler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On linux based machines - using crontab command</a:t>
            </a: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idx="4294967295" type="ctrTitle"/>
          </p:nvPr>
        </p:nvSpPr>
        <p:spPr>
          <a:xfrm>
            <a:off x="311700" y="370689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Roboto Black"/>
              <a:buNone/>
            </a:pPr>
            <a:r>
              <a:rPr b="1" lang="en" sz="3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Contents</a:t>
            </a:r>
            <a:endParaRPr b="1" sz="30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0" name="Google Shape;250;p31"/>
          <p:cNvSpPr txBox="1"/>
          <p:nvPr>
            <p:ph idx="4294967295" type="title"/>
          </p:nvPr>
        </p:nvSpPr>
        <p:spPr>
          <a:xfrm>
            <a:off x="5249994" y="2541293"/>
            <a:ext cx="1218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</a:pPr>
            <a:r>
              <a:rPr b="1" lang="en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05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1" name="Google Shape;251;p31"/>
          <p:cNvSpPr txBox="1"/>
          <p:nvPr>
            <p:ph idx="4294967295" type="title"/>
          </p:nvPr>
        </p:nvSpPr>
        <p:spPr>
          <a:xfrm>
            <a:off x="5249994" y="3523687"/>
            <a:ext cx="1218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</a:pPr>
            <a:r>
              <a:rPr b="1" lang="en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06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2" name="Google Shape;252;p31"/>
          <p:cNvSpPr txBox="1"/>
          <p:nvPr>
            <p:ph idx="4294967295" type="title"/>
          </p:nvPr>
        </p:nvSpPr>
        <p:spPr>
          <a:xfrm>
            <a:off x="2827640" y="1558899"/>
            <a:ext cx="1218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</a:pPr>
            <a:r>
              <a:rPr b="1" lang="en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01</a:t>
            </a:r>
            <a:endParaRPr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3" name="Google Shape;253;p31"/>
          <p:cNvSpPr txBox="1"/>
          <p:nvPr>
            <p:ph idx="4294967295" type="title"/>
          </p:nvPr>
        </p:nvSpPr>
        <p:spPr>
          <a:xfrm>
            <a:off x="2827640" y="2541293"/>
            <a:ext cx="1218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</a:pPr>
            <a:r>
              <a:rPr b="1" lang="en">
                <a:solidFill>
                  <a:srgbClr val="0F0F0F"/>
                </a:solidFill>
                <a:latin typeface="Garamond"/>
                <a:ea typeface="Garamond"/>
                <a:cs typeface="Garamond"/>
                <a:sym typeface="Garamond"/>
              </a:rPr>
              <a:t>02</a:t>
            </a:r>
            <a:endParaRPr b="1">
              <a:solidFill>
                <a:srgbClr val="0F0F0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4" name="Google Shape;254;p31"/>
          <p:cNvSpPr txBox="1"/>
          <p:nvPr>
            <p:ph idx="4294967295" type="title"/>
          </p:nvPr>
        </p:nvSpPr>
        <p:spPr>
          <a:xfrm>
            <a:off x="2827640" y="3523687"/>
            <a:ext cx="1218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800"/>
              <a:buFont typeface="Roboto Black"/>
              <a:buNone/>
            </a:pPr>
            <a:r>
              <a:rPr b="1" lang="en">
                <a:solidFill>
                  <a:srgbClr val="0F0F0F"/>
                </a:solidFill>
                <a:latin typeface="Garamond"/>
                <a:ea typeface="Garamond"/>
                <a:cs typeface="Garamond"/>
                <a:sym typeface="Garamond"/>
              </a:rPr>
              <a:t>03</a:t>
            </a:r>
            <a:endParaRPr b="1">
              <a:solidFill>
                <a:srgbClr val="0F0F0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55" name="Google Shape;255;p31"/>
          <p:cNvSpPr txBox="1"/>
          <p:nvPr>
            <p:ph idx="4294967295" type="ctrTitle"/>
          </p:nvPr>
        </p:nvSpPr>
        <p:spPr>
          <a:xfrm>
            <a:off x="566250" y="2115066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Roboto Black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Introduction and Objective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31"/>
          <p:cNvSpPr txBox="1"/>
          <p:nvPr>
            <p:ph idx="4294967295" type="ctrTitle"/>
          </p:nvPr>
        </p:nvSpPr>
        <p:spPr>
          <a:xfrm>
            <a:off x="566250" y="3085075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About the Dataset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1"/>
          <p:cNvSpPr txBox="1"/>
          <p:nvPr>
            <p:ph idx="4294967295" type="ctrTitle"/>
          </p:nvPr>
        </p:nvSpPr>
        <p:spPr>
          <a:xfrm>
            <a:off x="743768" y="4055088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Data Cleaning &amp; Preprocessing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31"/>
          <p:cNvSpPr txBox="1"/>
          <p:nvPr>
            <p:ph idx="4294967295" type="ctrTitle"/>
          </p:nvPr>
        </p:nvSpPr>
        <p:spPr>
          <a:xfrm>
            <a:off x="6551885" y="2223402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Exploratory Data Analysis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1"/>
          <p:cNvSpPr txBox="1"/>
          <p:nvPr>
            <p:ph idx="4294967295" type="ctrTitle"/>
          </p:nvPr>
        </p:nvSpPr>
        <p:spPr>
          <a:xfrm>
            <a:off x="6551875" y="3127924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Model Development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1"/>
          <p:cNvSpPr txBox="1"/>
          <p:nvPr>
            <p:ph idx="4294967295" type="ctrTitle"/>
          </p:nvPr>
        </p:nvSpPr>
        <p:spPr>
          <a:xfrm>
            <a:off x="6551885" y="4270200"/>
            <a:ext cx="2149500" cy="2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Output, Conclusion &amp; Scope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1" name="Google Shape;261;p31"/>
          <p:cNvSpPr/>
          <p:nvPr/>
        </p:nvSpPr>
        <p:spPr>
          <a:xfrm>
            <a:off x="3631347" y="1721019"/>
            <a:ext cx="444086" cy="469980"/>
          </a:xfrm>
          <a:custGeom>
            <a:rect b="b" l="l" r="r" t="t"/>
            <a:pathLst>
              <a:path extrusionOk="0" h="40939" w="40939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highlight>
                <a:srgbClr val="000000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2" name="Google Shape;262;p31"/>
          <p:cNvSpPr/>
          <p:nvPr/>
        </p:nvSpPr>
        <p:spPr>
          <a:xfrm>
            <a:off x="5226426" y="3673493"/>
            <a:ext cx="448371" cy="475262"/>
          </a:xfrm>
          <a:custGeom>
            <a:rect b="b" l="l" r="r" t="t"/>
            <a:pathLst>
              <a:path extrusionOk="0" h="32491" w="32426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63" name="Google Shape;263;p31"/>
          <p:cNvGrpSpPr/>
          <p:nvPr/>
        </p:nvGrpSpPr>
        <p:grpSpPr>
          <a:xfrm>
            <a:off x="3633489" y="3690945"/>
            <a:ext cx="444091" cy="364089"/>
            <a:chOff x="-45674075" y="3586425"/>
            <a:chExt cx="300936" cy="245724"/>
          </a:xfrm>
        </p:grpSpPr>
        <p:sp>
          <p:nvSpPr>
            <p:cNvPr id="264" name="Google Shape;264;p31"/>
            <p:cNvSpPr/>
            <p:nvPr/>
          </p:nvSpPr>
          <p:spPr>
            <a:xfrm>
              <a:off x="-45674075" y="3586425"/>
              <a:ext cx="300125" cy="70925"/>
            </a:xfrm>
            <a:custGeom>
              <a:rect b="b" l="l" r="r" t="t"/>
              <a:pathLst>
                <a:path extrusionOk="0" h="2837" w="12005">
                  <a:moveTo>
                    <a:pt x="6018" y="1418"/>
                  </a:moveTo>
                  <a:cubicBezTo>
                    <a:pt x="6207" y="1418"/>
                    <a:pt x="6365" y="1576"/>
                    <a:pt x="6365" y="1765"/>
                  </a:cubicBezTo>
                  <a:cubicBezTo>
                    <a:pt x="6365" y="1986"/>
                    <a:pt x="6207" y="2143"/>
                    <a:pt x="6018" y="2143"/>
                  </a:cubicBezTo>
                  <a:lnTo>
                    <a:pt x="5294" y="2143"/>
                  </a:lnTo>
                  <a:cubicBezTo>
                    <a:pt x="5105" y="2143"/>
                    <a:pt x="4947" y="1986"/>
                    <a:pt x="4947" y="1765"/>
                  </a:cubicBezTo>
                  <a:cubicBezTo>
                    <a:pt x="4947" y="1576"/>
                    <a:pt x="5105" y="1418"/>
                    <a:pt x="5294" y="1418"/>
                  </a:cubicBezTo>
                  <a:close/>
                  <a:moveTo>
                    <a:pt x="8129" y="1418"/>
                  </a:moveTo>
                  <a:cubicBezTo>
                    <a:pt x="8318" y="1418"/>
                    <a:pt x="8476" y="1576"/>
                    <a:pt x="8476" y="1765"/>
                  </a:cubicBezTo>
                  <a:cubicBezTo>
                    <a:pt x="8476" y="1986"/>
                    <a:pt x="8318" y="2143"/>
                    <a:pt x="8129" y="2143"/>
                  </a:cubicBezTo>
                  <a:lnTo>
                    <a:pt x="7436" y="2143"/>
                  </a:lnTo>
                  <a:cubicBezTo>
                    <a:pt x="7215" y="2143"/>
                    <a:pt x="7089" y="1986"/>
                    <a:pt x="7089" y="1765"/>
                  </a:cubicBezTo>
                  <a:cubicBezTo>
                    <a:pt x="7089" y="1576"/>
                    <a:pt x="7215" y="1418"/>
                    <a:pt x="7436" y="1418"/>
                  </a:cubicBezTo>
                  <a:close/>
                  <a:moveTo>
                    <a:pt x="10240" y="1418"/>
                  </a:moveTo>
                  <a:cubicBezTo>
                    <a:pt x="10429" y="1418"/>
                    <a:pt x="10587" y="1576"/>
                    <a:pt x="10587" y="1765"/>
                  </a:cubicBezTo>
                  <a:cubicBezTo>
                    <a:pt x="10587" y="1986"/>
                    <a:pt x="10429" y="2143"/>
                    <a:pt x="10240" y="2143"/>
                  </a:cubicBezTo>
                  <a:lnTo>
                    <a:pt x="9515" y="2143"/>
                  </a:lnTo>
                  <a:cubicBezTo>
                    <a:pt x="9326" y="2143"/>
                    <a:pt x="9169" y="1986"/>
                    <a:pt x="9169" y="1765"/>
                  </a:cubicBezTo>
                  <a:cubicBezTo>
                    <a:pt x="9169" y="1576"/>
                    <a:pt x="9326" y="1418"/>
                    <a:pt x="9515" y="1418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lnTo>
                    <a:pt x="1" y="2836"/>
                  </a:lnTo>
                  <a:lnTo>
                    <a:pt x="12004" y="2836"/>
                  </a:lnTo>
                  <a:lnTo>
                    <a:pt x="12004" y="1072"/>
                  </a:lnTo>
                  <a:cubicBezTo>
                    <a:pt x="12004" y="473"/>
                    <a:pt x="11532" y="1"/>
                    <a:pt x="109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-45673269" y="3675426"/>
              <a:ext cx="300130" cy="156723"/>
            </a:xfrm>
            <a:custGeom>
              <a:rect b="b" l="l" r="r" t="t"/>
              <a:pathLst>
                <a:path extrusionOk="0" h="7058" w="12004">
                  <a:moveTo>
                    <a:pt x="3852" y="1387"/>
                  </a:moveTo>
                  <a:cubicBezTo>
                    <a:pt x="3946" y="1387"/>
                    <a:pt x="4049" y="1418"/>
                    <a:pt x="4128" y="1481"/>
                  </a:cubicBezTo>
                  <a:cubicBezTo>
                    <a:pt x="4254" y="1607"/>
                    <a:pt x="4254" y="1828"/>
                    <a:pt x="4128" y="2017"/>
                  </a:cubicBezTo>
                  <a:lnTo>
                    <a:pt x="2993" y="3151"/>
                  </a:lnTo>
                  <a:lnTo>
                    <a:pt x="4128" y="4317"/>
                  </a:lnTo>
                  <a:cubicBezTo>
                    <a:pt x="4254" y="4443"/>
                    <a:pt x="4254" y="4695"/>
                    <a:pt x="4128" y="4852"/>
                  </a:cubicBezTo>
                  <a:cubicBezTo>
                    <a:pt x="4064" y="4900"/>
                    <a:pt x="3978" y="4923"/>
                    <a:pt x="3887" y="4923"/>
                  </a:cubicBezTo>
                  <a:cubicBezTo>
                    <a:pt x="3797" y="4923"/>
                    <a:pt x="3702" y="4900"/>
                    <a:pt x="3623" y="4852"/>
                  </a:cubicBezTo>
                  <a:lnTo>
                    <a:pt x="2206" y="3435"/>
                  </a:lnTo>
                  <a:cubicBezTo>
                    <a:pt x="2080" y="3309"/>
                    <a:pt x="2080" y="3057"/>
                    <a:pt x="2206" y="2899"/>
                  </a:cubicBezTo>
                  <a:lnTo>
                    <a:pt x="3623" y="1481"/>
                  </a:lnTo>
                  <a:cubicBezTo>
                    <a:pt x="3671" y="1418"/>
                    <a:pt x="3757" y="1387"/>
                    <a:pt x="3852" y="1387"/>
                  </a:cubicBezTo>
                  <a:close/>
                  <a:moveTo>
                    <a:pt x="8070" y="1450"/>
                  </a:moveTo>
                  <a:cubicBezTo>
                    <a:pt x="8168" y="1450"/>
                    <a:pt x="8270" y="1481"/>
                    <a:pt x="8349" y="1544"/>
                  </a:cubicBezTo>
                  <a:lnTo>
                    <a:pt x="9767" y="2962"/>
                  </a:lnTo>
                  <a:cubicBezTo>
                    <a:pt x="9861" y="3025"/>
                    <a:pt x="9861" y="3246"/>
                    <a:pt x="9767" y="3435"/>
                  </a:cubicBezTo>
                  <a:lnTo>
                    <a:pt x="8349" y="4852"/>
                  </a:lnTo>
                  <a:cubicBezTo>
                    <a:pt x="8286" y="4900"/>
                    <a:pt x="8192" y="4923"/>
                    <a:pt x="8093" y="4923"/>
                  </a:cubicBezTo>
                  <a:cubicBezTo>
                    <a:pt x="7995" y="4923"/>
                    <a:pt x="7892" y="4900"/>
                    <a:pt x="7814" y="4852"/>
                  </a:cubicBezTo>
                  <a:cubicBezTo>
                    <a:pt x="7719" y="4726"/>
                    <a:pt x="7719" y="4474"/>
                    <a:pt x="7814" y="4317"/>
                  </a:cubicBezTo>
                  <a:lnTo>
                    <a:pt x="8979" y="3183"/>
                  </a:lnTo>
                  <a:lnTo>
                    <a:pt x="7814" y="2049"/>
                  </a:lnTo>
                  <a:cubicBezTo>
                    <a:pt x="7719" y="1923"/>
                    <a:pt x="7719" y="1702"/>
                    <a:pt x="7814" y="1544"/>
                  </a:cubicBezTo>
                  <a:cubicBezTo>
                    <a:pt x="7877" y="1481"/>
                    <a:pt x="7971" y="1450"/>
                    <a:pt x="8070" y="1450"/>
                  </a:cubicBezTo>
                  <a:close/>
                  <a:moveTo>
                    <a:pt x="6704" y="737"/>
                  </a:moveTo>
                  <a:cubicBezTo>
                    <a:pt x="6738" y="737"/>
                    <a:pt x="6773" y="744"/>
                    <a:pt x="6805" y="757"/>
                  </a:cubicBezTo>
                  <a:cubicBezTo>
                    <a:pt x="6994" y="788"/>
                    <a:pt x="7089" y="977"/>
                    <a:pt x="7057" y="1166"/>
                  </a:cubicBezTo>
                  <a:lnTo>
                    <a:pt x="5608" y="5388"/>
                  </a:lnTo>
                  <a:cubicBezTo>
                    <a:pt x="5553" y="5553"/>
                    <a:pt x="5402" y="5646"/>
                    <a:pt x="5260" y="5646"/>
                  </a:cubicBezTo>
                  <a:cubicBezTo>
                    <a:pt x="5239" y="5646"/>
                    <a:pt x="5219" y="5644"/>
                    <a:pt x="5199" y="5640"/>
                  </a:cubicBezTo>
                  <a:cubicBezTo>
                    <a:pt x="4978" y="5546"/>
                    <a:pt x="4915" y="5357"/>
                    <a:pt x="4947" y="5199"/>
                  </a:cubicBezTo>
                  <a:lnTo>
                    <a:pt x="6364" y="977"/>
                  </a:lnTo>
                  <a:cubicBezTo>
                    <a:pt x="6439" y="828"/>
                    <a:pt x="6573" y="737"/>
                    <a:pt x="6704" y="737"/>
                  </a:cubicBezTo>
                  <a:close/>
                  <a:moveTo>
                    <a:pt x="0" y="1"/>
                  </a:moveTo>
                  <a:lnTo>
                    <a:pt x="0" y="5987"/>
                  </a:lnTo>
                  <a:cubicBezTo>
                    <a:pt x="0" y="6585"/>
                    <a:pt x="473" y="7058"/>
                    <a:pt x="1040" y="7058"/>
                  </a:cubicBezTo>
                  <a:lnTo>
                    <a:pt x="10933" y="7058"/>
                  </a:lnTo>
                  <a:cubicBezTo>
                    <a:pt x="11531" y="7058"/>
                    <a:pt x="12004" y="6585"/>
                    <a:pt x="12004" y="5987"/>
                  </a:cubicBezTo>
                  <a:lnTo>
                    <a:pt x="1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266" name="Google Shape;266;p31"/>
          <p:cNvGrpSpPr/>
          <p:nvPr/>
        </p:nvGrpSpPr>
        <p:grpSpPr>
          <a:xfrm>
            <a:off x="5227575" y="2661955"/>
            <a:ext cx="444096" cy="475268"/>
            <a:chOff x="-48262200" y="3200500"/>
            <a:chExt cx="301675" cy="300100"/>
          </a:xfrm>
        </p:grpSpPr>
        <p:sp>
          <p:nvSpPr>
            <p:cNvPr id="267" name="Google Shape;267;p31"/>
            <p:cNvSpPr/>
            <p:nvPr/>
          </p:nvSpPr>
          <p:spPr>
            <a:xfrm>
              <a:off x="-48191325" y="32887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72" y="1"/>
                  </a:moveTo>
                  <a:cubicBezTo>
                    <a:pt x="474" y="1"/>
                    <a:pt x="1" y="473"/>
                    <a:pt x="1" y="1041"/>
                  </a:cubicBezTo>
                  <a:cubicBezTo>
                    <a:pt x="1" y="1513"/>
                    <a:pt x="285" y="1891"/>
                    <a:pt x="726" y="2049"/>
                  </a:cubicBezTo>
                  <a:lnTo>
                    <a:pt x="726" y="1041"/>
                  </a:lnTo>
                  <a:cubicBezTo>
                    <a:pt x="726" y="852"/>
                    <a:pt x="883" y="694"/>
                    <a:pt x="1072" y="694"/>
                  </a:cubicBezTo>
                  <a:lnTo>
                    <a:pt x="2049" y="694"/>
                  </a:lnTo>
                  <a:cubicBezTo>
                    <a:pt x="1891" y="253"/>
                    <a:pt x="1513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-48155875" y="3324150"/>
              <a:ext cx="15775" cy="15775"/>
            </a:xfrm>
            <a:custGeom>
              <a:rect b="b" l="l" r="r" t="t"/>
              <a:pathLst>
                <a:path extrusionOk="0" h="631" w="631">
                  <a:moveTo>
                    <a:pt x="1" y="1"/>
                  </a:moveTo>
                  <a:lnTo>
                    <a:pt x="1" y="631"/>
                  </a:lnTo>
                  <a:cubicBezTo>
                    <a:pt x="284" y="505"/>
                    <a:pt x="536" y="253"/>
                    <a:pt x="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-48085775" y="3206000"/>
              <a:ext cx="47275" cy="47300"/>
            </a:xfrm>
            <a:custGeom>
              <a:rect b="b" l="l" r="r" t="t"/>
              <a:pathLst>
                <a:path extrusionOk="0" h="1892" w="1891">
                  <a:moveTo>
                    <a:pt x="1" y="1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-48262200" y="3200500"/>
              <a:ext cx="228425" cy="300100"/>
            </a:xfrm>
            <a:custGeom>
              <a:rect b="b" l="l" r="r" t="t"/>
              <a:pathLst>
                <a:path extrusionOk="0" h="12004" w="9137">
                  <a:moveTo>
                    <a:pt x="3907" y="2773"/>
                  </a:moveTo>
                  <a:cubicBezTo>
                    <a:pt x="4789" y="2773"/>
                    <a:pt x="5482" y="3371"/>
                    <a:pt x="5640" y="4190"/>
                  </a:cubicBezTo>
                  <a:lnTo>
                    <a:pt x="6743" y="4190"/>
                  </a:lnTo>
                  <a:cubicBezTo>
                    <a:pt x="6900" y="4222"/>
                    <a:pt x="7058" y="4380"/>
                    <a:pt x="7058" y="4569"/>
                  </a:cubicBezTo>
                  <a:lnTo>
                    <a:pt x="7058" y="7372"/>
                  </a:lnTo>
                  <a:cubicBezTo>
                    <a:pt x="7058" y="7562"/>
                    <a:pt x="6900" y="7719"/>
                    <a:pt x="6711" y="7719"/>
                  </a:cubicBezTo>
                  <a:lnTo>
                    <a:pt x="3907" y="7719"/>
                  </a:lnTo>
                  <a:cubicBezTo>
                    <a:pt x="3718" y="7719"/>
                    <a:pt x="3561" y="7562"/>
                    <a:pt x="3561" y="7372"/>
                  </a:cubicBezTo>
                  <a:lnTo>
                    <a:pt x="3561" y="6270"/>
                  </a:lnTo>
                  <a:cubicBezTo>
                    <a:pt x="2773" y="6112"/>
                    <a:pt x="2143" y="5419"/>
                    <a:pt x="2143" y="4537"/>
                  </a:cubicBezTo>
                  <a:cubicBezTo>
                    <a:pt x="2143" y="3560"/>
                    <a:pt x="2931" y="2773"/>
                    <a:pt x="3907" y="2773"/>
                  </a:cubicBezTo>
                  <a:close/>
                  <a:moveTo>
                    <a:pt x="5293" y="8475"/>
                  </a:moveTo>
                  <a:cubicBezTo>
                    <a:pt x="5482" y="8475"/>
                    <a:pt x="5640" y="8633"/>
                    <a:pt x="5640" y="8822"/>
                  </a:cubicBezTo>
                  <a:cubicBezTo>
                    <a:pt x="5640" y="9042"/>
                    <a:pt x="5482" y="9200"/>
                    <a:pt x="5293" y="9200"/>
                  </a:cubicBezTo>
                  <a:lnTo>
                    <a:pt x="2489" y="9200"/>
                  </a:lnTo>
                  <a:cubicBezTo>
                    <a:pt x="2300" y="9200"/>
                    <a:pt x="2143" y="9042"/>
                    <a:pt x="2143" y="8822"/>
                  </a:cubicBezTo>
                  <a:cubicBezTo>
                    <a:pt x="2143" y="8633"/>
                    <a:pt x="2300" y="8475"/>
                    <a:pt x="2489" y="8475"/>
                  </a:cubicBezTo>
                  <a:close/>
                  <a:moveTo>
                    <a:pt x="6711" y="8475"/>
                  </a:moveTo>
                  <a:cubicBezTo>
                    <a:pt x="6900" y="8475"/>
                    <a:pt x="7058" y="8633"/>
                    <a:pt x="7058" y="8822"/>
                  </a:cubicBezTo>
                  <a:cubicBezTo>
                    <a:pt x="7058" y="9042"/>
                    <a:pt x="6900" y="9200"/>
                    <a:pt x="6711" y="9200"/>
                  </a:cubicBezTo>
                  <a:cubicBezTo>
                    <a:pt x="6522" y="9200"/>
                    <a:pt x="6365" y="9042"/>
                    <a:pt x="6365" y="8822"/>
                  </a:cubicBezTo>
                  <a:cubicBezTo>
                    <a:pt x="6365" y="8633"/>
                    <a:pt x="6522" y="8475"/>
                    <a:pt x="6711" y="8475"/>
                  </a:cubicBezTo>
                  <a:close/>
                  <a:moveTo>
                    <a:pt x="6711" y="9893"/>
                  </a:moveTo>
                  <a:cubicBezTo>
                    <a:pt x="6900" y="9893"/>
                    <a:pt x="7058" y="10050"/>
                    <a:pt x="7058" y="10239"/>
                  </a:cubicBezTo>
                  <a:cubicBezTo>
                    <a:pt x="7058" y="10428"/>
                    <a:pt x="6900" y="10617"/>
                    <a:pt x="6711" y="10617"/>
                  </a:cubicBezTo>
                  <a:lnTo>
                    <a:pt x="2489" y="10617"/>
                  </a:lnTo>
                  <a:cubicBezTo>
                    <a:pt x="2300" y="10617"/>
                    <a:pt x="2143" y="10460"/>
                    <a:pt x="2143" y="10239"/>
                  </a:cubicBezTo>
                  <a:cubicBezTo>
                    <a:pt x="2143" y="10050"/>
                    <a:pt x="2300" y="9893"/>
                    <a:pt x="2489" y="9893"/>
                  </a:cubicBezTo>
                  <a:close/>
                  <a:moveTo>
                    <a:pt x="379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1657"/>
                  </a:lnTo>
                  <a:cubicBezTo>
                    <a:pt x="1" y="11878"/>
                    <a:pt x="158" y="12004"/>
                    <a:pt x="379" y="12004"/>
                  </a:cubicBezTo>
                  <a:lnTo>
                    <a:pt x="8790" y="12004"/>
                  </a:lnTo>
                  <a:cubicBezTo>
                    <a:pt x="8979" y="12004"/>
                    <a:pt x="9137" y="11878"/>
                    <a:pt x="9137" y="11657"/>
                  </a:cubicBezTo>
                  <a:lnTo>
                    <a:pt x="9137" y="2804"/>
                  </a:lnTo>
                  <a:lnTo>
                    <a:pt x="6711" y="2804"/>
                  </a:lnTo>
                  <a:cubicBezTo>
                    <a:pt x="6522" y="2804"/>
                    <a:pt x="6365" y="2647"/>
                    <a:pt x="6365" y="2458"/>
                  </a:cubicBezTo>
                  <a:lnTo>
                    <a:pt x="63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-48155075" y="3322575"/>
              <a:ext cx="52775" cy="53575"/>
            </a:xfrm>
            <a:custGeom>
              <a:rect b="b" l="l" r="r" t="t"/>
              <a:pathLst>
                <a:path extrusionOk="0" h="2143" w="2111">
                  <a:moveTo>
                    <a:pt x="1355" y="1"/>
                  </a:moveTo>
                  <a:cubicBezTo>
                    <a:pt x="1197" y="725"/>
                    <a:pt x="662" y="1261"/>
                    <a:pt x="0" y="1387"/>
                  </a:cubicBezTo>
                  <a:lnTo>
                    <a:pt x="0" y="2143"/>
                  </a:lnTo>
                  <a:lnTo>
                    <a:pt x="2111" y="2143"/>
                  </a:lnTo>
                  <a:lnTo>
                    <a:pt x="21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-48014100" y="3417100"/>
              <a:ext cx="53575" cy="18125"/>
            </a:xfrm>
            <a:custGeom>
              <a:rect b="b" l="l" r="r" t="t"/>
              <a:pathLst>
                <a:path extrusionOk="0" h="725" w="2143">
                  <a:moveTo>
                    <a:pt x="1" y="0"/>
                  </a:moveTo>
                  <a:lnTo>
                    <a:pt x="1" y="725"/>
                  </a:lnTo>
                  <a:lnTo>
                    <a:pt x="2143" y="725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-48014100" y="3289500"/>
              <a:ext cx="53575" cy="110300"/>
            </a:xfrm>
            <a:custGeom>
              <a:rect b="b" l="l" r="r" t="t"/>
              <a:pathLst>
                <a:path extrusionOk="0" h="4412" w="2143">
                  <a:moveTo>
                    <a:pt x="1" y="0"/>
                  </a:moveTo>
                  <a:lnTo>
                    <a:pt x="1" y="4411"/>
                  </a:lnTo>
                  <a:lnTo>
                    <a:pt x="2143" y="4411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-48014100" y="3451750"/>
              <a:ext cx="53575" cy="48075"/>
            </a:xfrm>
            <a:custGeom>
              <a:rect b="b" l="l" r="r" t="t"/>
              <a:pathLst>
                <a:path extrusionOk="0" h="1923" w="2143">
                  <a:moveTo>
                    <a:pt x="1" y="0"/>
                  </a:moveTo>
                  <a:lnTo>
                    <a:pt x="1" y="883"/>
                  </a:lnTo>
                  <a:cubicBezTo>
                    <a:pt x="1" y="1450"/>
                    <a:pt x="473" y="1922"/>
                    <a:pt x="1072" y="1922"/>
                  </a:cubicBezTo>
                  <a:cubicBezTo>
                    <a:pt x="1670" y="1922"/>
                    <a:pt x="2143" y="1450"/>
                    <a:pt x="2143" y="883"/>
                  </a:cubicBezTo>
                  <a:lnTo>
                    <a:pt x="21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-48011725" y="3220375"/>
              <a:ext cx="48050" cy="51025"/>
            </a:xfrm>
            <a:custGeom>
              <a:rect b="b" l="l" r="r" t="t"/>
              <a:pathLst>
                <a:path extrusionOk="0" h="2041" w="1922">
                  <a:moveTo>
                    <a:pt x="985" y="1"/>
                  </a:moveTo>
                  <a:cubicBezTo>
                    <a:pt x="843" y="1"/>
                    <a:pt x="693" y="72"/>
                    <a:pt x="630" y="213"/>
                  </a:cubicBezTo>
                  <a:lnTo>
                    <a:pt x="0" y="2041"/>
                  </a:lnTo>
                  <a:lnTo>
                    <a:pt x="1922" y="2041"/>
                  </a:lnTo>
                  <a:lnTo>
                    <a:pt x="1292" y="213"/>
                  </a:lnTo>
                  <a:cubicBezTo>
                    <a:pt x="1260" y="72"/>
                    <a:pt x="1126" y="1"/>
                    <a:pt x="9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276" name="Google Shape;276;p31"/>
          <p:cNvGrpSpPr/>
          <p:nvPr/>
        </p:nvGrpSpPr>
        <p:grpSpPr>
          <a:xfrm>
            <a:off x="5169960" y="1735850"/>
            <a:ext cx="495628" cy="364090"/>
            <a:chOff x="5358450" y="4015675"/>
            <a:chExt cx="289875" cy="191425"/>
          </a:xfrm>
        </p:grpSpPr>
        <p:sp>
          <p:nvSpPr>
            <p:cNvPr id="277" name="Google Shape;277;p31"/>
            <p:cNvSpPr/>
            <p:nvPr/>
          </p:nvSpPr>
          <p:spPr>
            <a:xfrm>
              <a:off x="5358450" y="4015675"/>
              <a:ext cx="289875" cy="89025"/>
            </a:xfrm>
            <a:custGeom>
              <a:rect b="b" l="l" r="r" t="t"/>
              <a:pathLst>
                <a:path extrusionOk="0" h="3561" w="11595">
                  <a:moveTo>
                    <a:pt x="5798" y="1"/>
                  </a:moveTo>
                  <a:cubicBezTo>
                    <a:pt x="2773" y="1"/>
                    <a:pt x="316" y="3120"/>
                    <a:pt x="1" y="3561"/>
                  </a:cubicBezTo>
                  <a:cubicBezTo>
                    <a:pt x="1229" y="2679"/>
                    <a:pt x="3561" y="1734"/>
                    <a:pt x="5798" y="1734"/>
                  </a:cubicBezTo>
                  <a:cubicBezTo>
                    <a:pt x="7751" y="1734"/>
                    <a:pt x="10051" y="2490"/>
                    <a:pt x="11595" y="3561"/>
                  </a:cubicBezTo>
                  <a:cubicBezTo>
                    <a:pt x="11280" y="3120"/>
                    <a:pt x="8822" y="1"/>
                    <a:pt x="5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494725" y="410152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3" y="568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5460050" y="4077125"/>
              <a:ext cx="86675" cy="78000"/>
            </a:xfrm>
            <a:custGeom>
              <a:rect b="b" l="l" r="r" t="t"/>
              <a:pathLst>
                <a:path extrusionOk="0" h="3120" w="3467">
                  <a:moveTo>
                    <a:pt x="1734" y="315"/>
                  </a:moveTo>
                  <a:cubicBezTo>
                    <a:pt x="2332" y="315"/>
                    <a:pt x="2773" y="788"/>
                    <a:pt x="2773" y="1323"/>
                  </a:cubicBezTo>
                  <a:cubicBezTo>
                    <a:pt x="2773" y="1922"/>
                    <a:pt x="2269" y="2363"/>
                    <a:pt x="1734" y="2363"/>
                  </a:cubicBezTo>
                  <a:cubicBezTo>
                    <a:pt x="1135" y="2363"/>
                    <a:pt x="694" y="1890"/>
                    <a:pt x="694" y="1323"/>
                  </a:cubicBezTo>
                  <a:cubicBezTo>
                    <a:pt x="663" y="788"/>
                    <a:pt x="1135" y="315"/>
                    <a:pt x="1734" y="315"/>
                  </a:cubicBezTo>
                  <a:close/>
                  <a:moveTo>
                    <a:pt x="1734" y="0"/>
                  </a:moveTo>
                  <a:cubicBezTo>
                    <a:pt x="1324" y="0"/>
                    <a:pt x="978" y="32"/>
                    <a:pt x="599" y="63"/>
                  </a:cubicBezTo>
                  <a:cubicBezTo>
                    <a:pt x="190" y="378"/>
                    <a:pt x="1" y="851"/>
                    <a:pt x="1" y="1386"/>
                  </a:cubicBezTo>
                  <a:cubicBezTo>
                    <a:pt x="1" y="2332"/>
                    <a:pt x="789" y="3119"/>
                    <a:pt x="1734" y="3119"/>
                  </a:cubicBezTo>
                  <a:cubicBezTo>
                    <a:pt x="2679" y="3119"/>
                    <a:pt x="3466" y="2332"/>
                    <a:pt x="3466" y="1386"/>
                  </a:cubicBezTo>
                  <a:cubicBezTo>
                    <a:pt x="3466" y="851"/>
                    <a:pt x="3214" y="378"/>
                    <a:pt x="2868" y="63"/>
                  </a:cubicBezTo>
                  <a:cubicBezTo>
                    <a:pt x="2521" y="32"/>
                    <a:pt x="2112" y="0"/>
                    <a:pt x="17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5362400" y="4084200"/>
              <a:ext cx="282000" cy="122900"/>
            </a:xfrm>
            <a:custGeom>
              <a:rect b="b" l="l" r="r" t="t"/>
              <a:pathLst>
                <a:path extrusionOk="0" h="4916" w="11280">
                  <a:moveTo>
                    <a:pt x="3466" y="1"/>
                  </a:moveTo>
                  <a:lnTo>
                    <a:pt x="3466" y="1"/>
                  </a:lnTo>
                  <a:cubicBezTo>
                    <a:pt x="2332" y="253"/>
                    <a:pt x="1103" y="820"/>
                    <a:pt x="0" y="1576"/>
                  </a:cubicBezTo>
                  <a:cubicBezTo>
                    <a:pt x="693" y="2395"/>
                    <a:pt x="2899" y="4915"/>
                    <a:pt x="5640" y="4915"/>
                  </a:cubicBezTo>
                  <a:cubicBezTo>
                    <a:pt x="8349" y="4884"/>
                    <a:pt x="10617" y="2395"/>
                    <a:pt x="11279" y="1576"/>
                  </a:cubicBezTo>
                  <a:cubicBezTo>
                    <a:pt x="10176" y="820"/>
                    <a:pt x="8948" y="253"/>
                    <a:pt x="7814" y="1"/>
                  </a:cubicBezTo>
                  <a:lnTo>
                    <a:pt x="7814" y="1"/>
                  </a:lnTo>
                  <a:cubicBezTo>
                    <a:pt x="7971" y="347"/>
                    <a:pt x="8097" y="694"/>
                    <a:pt x="8097" y="1103"/>
                  </a:cubicBezTo>
                  <a:cubicBezTo>
                    <a:pt x="8097" y="2427"/>
                    <a:pt x="6994" y="3529"/>
                    <a:pt x="5640" y="3529"/>
                  </a:cubicBezTo>
                  <a:cubicBezTo>
                    <a:pt x="4316" y="3529"/>
                    <a:pt x="3214" y="2427"/>
                    <a:pt x="3214" y="1103"/>
                  </a:cubicBezTo>
                  <a:cubicBezTo>
                    <a:pt x="3214" y="694"/>
                    <a:pt x="3277" y="347"/>
                    <a:pt x="34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804" y="2645713"/>
            <a:ext cx="505204" cy="53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3362394" y="1717324"/>
            <a:ext cx="310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Garamond"/>
                <a:ea typeface="Garamond"/>
                <a:cs typeface="Garamond"/>
                <a:sym typeface="Garamond"/>
              </a:rPr>
              <a:t>04</a:t>
            </a:r>
            <a:endParaRPr/>
          </a:p>
        </p:txBody>
      </p:sp>
      <p:sp>
        <p:nvSpPr>
          <p:cNvPr id="283" name="Google Shape;2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9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705113" y="1154225"/>
            <a:ext cx="1733775" cy="17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9"/>
          <p:cNvSpPr txBox="1"/>
          <p:nvPr/>
        </p:nvSpPr>
        <p:spPr>
          <a:xfrm>
            <a:off x="268925" y="1263475"/>
            <a:ext cx="86010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This summarizes all the reviews for a book and gives a summary which is helpful to understand what users think about it. 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Makes use of T5 small model and includes Document Assembler, T5 Transformer and finisher in the pipeline.</a:t>
            </a:r>
            <a:endParaRPr sz="16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74" name="Google Shape;474;p49"/>
          <p:cNvSpPr txBox="1"/>
          <p:nvPr>
            <p:ph type="title"/>
          </p:nvPr>
        </p:nvSpPr>
        <p:spPr>
          <a:xfrm>
            <a:off x="268925" y="293700"/>
            <a:ext cx="86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Reviews Summarization - T5 Small Pre Trained Model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75" name="Google Shape;47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25" y="2888000"/>
            <a:ext cx="8839201" cy="18328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/>
          <p:nvPr/>
        </p:nvSpPr>
        <p:spPr>
          <a:xfrm>
            <a:off x="149825" y="4430100"/>
            <a:ext cx="8839200" cy="319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268925" y="293700"/>
            <a:ext cx="86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Graph Frames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5" y="1400725"/>
            <a:ext cx="5139149" cy="33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 txBox="1"/>
          <p:nvPr/>
        </p:nvSpPr>
        <p:spPr>
          <a:xfrm>
            <a:off x="5509475" y="1907675"/>
            <a:ext cx="34785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A graph frame visualization for the user-book interaction. 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Pink nodes represent users, and blue nodes represent books.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Number of Vertices</a:t>
            </a:r>
            <a:r>
              <a:rPr lang="en" sz="1500">
                <a:latin typeface="Inter"/>
                <a:ea typeface="Inter"/>
                <a:cs typeface="Inter"/>
                <a:sym typeface="Inter"/>
              </a:rPr>
              <a:t>: 3,176,248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Number of Edges</a:t>
            </a:r>
            <a:r>
              <a:rPr lang="en" sz="1500">
                <a:latin typeface="Inter"/>
                <a:ea typeface="Inter"/>
                <a:cs typeface="Inter"/>
                <a:sym typeface="Inter"/>
              </a:rPr>
              <a:t>: 112,131,203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1"/>
          <p:cNvSpPr txBox="1"/>
          <p:nvPr>
            <p:ph type="title"/>
          </p:nvPr>
        </p:nvSpPr>
        <p:spPr>
          <a:xfrm>
            <a:off x="268925" y="293700"/>
            <a:ext cx="860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Future Work - Scope</a:t>
            </a:r>
            <a:endParaRPr sz="28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1" name="Google Shape;491;p51"/>
          <p:cNvSpPr txBox="1"/>
          <p:nvPr>
            <p:ph idx="12" type="sldNum"/>
          </p:nvPr>
        </p:nvSpPr>
        <p:spPr>
          <a:xfrm>
            <a:off x="8556784" y="473918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1"/>
          <p:cNvSpPr/>
          <p:nvPr/>
        </p:nvSpPr>
        <p:spPr>
          <a:xfrm>
            <a:off x="3194375" y="3169094"/>
            <a:ext cx="27501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ADD NODES TO GRAPH FRAME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Add nodes for authors and publishers; to better understand the relation between users, books, authors and publishers</a:t>
            </a:r>
            <a:endParaRPr sz="12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3" name="Google Shape;493;p51"/>
          <p:cNvSpPr/>
          <p:nvPr/>
        </p:nvSpPr>
        <p:spPr>
          <a:xfrm>
            <a:off x="153000" y="1427710"/>
            <a:ext cx="27198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FAKE REVIEWS DETECTION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Critical for a reliable and fair ecosystem for users, authors, and publishers. It contributes to the overall health of the platform by promoting authenticity.</a:t>
            </a:r>
            <a:endParaRPr sz="12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4" name="Google Shape;494;p51"/>
          <p:cNvSpPr/>
          <p:nvPr/>
        </p:nvSpPr>
        <p:spPr>
          <a:xfrm>
            <a:off x="6266050" y="3169094"/>
            <a:ext cx="27501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SENTIMENT ANALYSIS ON REVIEWS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Understand the sentiment and opinions expressed by users towards specific books</a:t>
            </a:r>
            <a:endParaRPr sz="12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5" name="Google Shape;495;p51"/>
          <p:cNvSpPr/>
          <p:nvPr/>
        </p:nvSpPr>
        <p:spPr>
          <a:xfrm>
            <a:off x="3209525" y="1427709"/>
            <a:ext cx="27198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COMMUNITY DETECTION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Understanding user communities can help in targeted marketing strategies and improve </a:t>
            </a: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collaborative</a:t>
            </a: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 filtering</a:t>
            </a:r>
            <a:endParaRPr sz="12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496" name="Google Shape;496;p51"/>
          <p:cNvSpPr/>
          <p:nvPr/>
        </p:nvSpPr>
        <p:spPr>
          <a:xfrm>
            <a:off x="6266050" y="1419960"/>
            <a:ext cx="27501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IDENTIFY TRENDING BOOKS AND AUTHORS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Identify trending books and authors based on recent user activity, ratings, and reviews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7" name="Google Shape;497;p51"/>
          <p:cNvSpPr/>
          <p:nvPr/>
        </p:nvSpPr>
        <p:spPr>
          <a:xfrm>
            <a:off x="122700" y="3169093"/>
            <a:ext cx="2750100" cy="1459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Inter"/>
                <a:ea typeface="Inter"/>
                <a:cs typeface="Inter"/>
                <a:sym typeface="Inter"/>
              </a:rPr>
              <a:t>RARITY AND UNIQUENESS RECOMMENDATIONS</a:t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ter Medium"/>
                <a:ea typeface="Inter Medium"/>
                <a:cs typeface="Inter Medium"/>
                <a:sym typeface="Inter Medium"/>
              </a:rPr>
              <a:t>It seeks out hidden gems and literary treasures that might not be on the user's radar and help them explore niche genres</a:t>
            </a:r>
            <a:endParaRPr sz="1200"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52"/>
          <p:cNvSpPr txBox="1"/>
          <p:nvPr/>
        </p:nvSpPr>
        <p:spPr>
          <a:xfrm>
            <a:off x="2263" y="1223613"/>
            <a:ext cx="9144000" cy="107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THANK YOU</a:t>
            </a:r>
            <a:endParaRPr sz="2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04" name="Google Shape;504;p52"/>
          <p:cNvSpPr/>
          <p:nvPr/>
        </p:nvSpPr>
        <p:spPr>
          <a:xfrm>
            <a:off x="2275" y="-52575"/>
            <a:ext cx="9144000" cy="121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505" name="Google Shape;5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90" y="2301525"/>
            <a:ext cx="2158379" cy="277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1" name="Google Shape;511;p53"/>
          <p:cNvPicPr preferRelativeResize="0"/>
          <p:nvPr/>
        </p:nvPicPr>
        <p:blipFill>
          <a:blip r:embed="rId3">
            <a:alphaModFix amt="28000"/>
          </a:blip>
          <a:stretch>
            <a:fillRect/>
          </a:stretch>
        </p:blipFill>
        <p:spPr>
          <a:xfrm>
            <a:off x="3147825" y="1147588"/>
            <a:ext cx="2848325" cy="28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3"/>
          <p:cNvSpPr txBox="1"/>
          <p:nvPr/>
        </p:nvSpPr>
        <p:spPr>
          <a:xfrm>
            <a:off x="2005650" y="2032800"/>
            <a:ext cx="5132700" cy="107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APPENDIX</a:t>
            </a:r>
            <a:endParaRPr sz="2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 - Quick Facts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18" name="Google Shape;51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54"/>
          <p:cNvSpPr txBox="1"/>
          <p:nvPr/>
        </p:nvSpPr>
        <p:spPr>
          <a:xfrm>
            <a:off x="934450" y="1815700"/>
            <a:ext cx="58665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 Medium"/>
              <a:buChar char="→"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 of Users: 465323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 Medium"/>
              <a:buChar char="→"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 of books: 2080190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 Medium"/>
              <a:buChar char="→"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 of reviews: 15739967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 Medium"/>
              <a:buChar char="→"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 of languages: 26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Inter Medium"/>
              <a:buChar char="→"/>
            </a:pPr>
            <a:r>
              <a:rPr lang="en" sz="17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Range of published years: 1989 to 2014</a:t>
            </a:r>
            <a:endParaRPr sz="17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475" y="652800"/>
            <a:ext cx="2193050" cy="38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6" name="Google Shape;526;p55"/>
          <p:cNvSpPr txBox="1"/>
          <p:nvPr/>
        </p:nvSpPr>
        <p:spPr>
          <a:xfrm>
            <a:off x="2005650" y="2032800"/>
            <a:ext cx="5132700" cy="107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Q &amp; A</a:t>
            </a:r>
            <a:endParaRPr sz="2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 rotWithShape="1">
          <a:blip r:embed="rId3">
            <a:alphaModFix amt="32000"/>
          </a:blip>
          <a:srcRect b="11688" l="11068" r="8957" t="10076"/>
          <a:stretch/>
        </p:blipFill>
        <p:spPr>
          <a:xfrm>
            <a:off x="3462200" y="1808800"/>
            <a:ext cx="2219600" cy="21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>
            <p:ph type="title"/>
          </p:nvPr>
        </p:nvSpPr>
        <p:spPr>
          <a:xfrm>
            <a:off x="191550" y="271050"/>
            <a:ext cx="8760900" cy="6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BOOK LOVER’S DILEMMA</a:t>
            </a:r>
            <a:endParaRPr sz="3000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66250" y="1636875"/>
            <a:ext cx="3720300" cy="2515200"/>
          </a:xfrm>
          <a:prstGeom prst="wedgeRoundRectCallout">
            <a:avLst>
              <a:gd fmla="val -21097" name="adj1"/>
              <a:gd fmla="val 72002" name="adj2"/>
              <a:gd fmla="val 0" name="adj3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Problem Statement</a:t>
            </a:r>
            <a:r>
              <a:rPr lang="en" sz="1600">
                <a:latin typeface="Inter"/>
                <a:ea typeface="Inter"/>
                <a:cs typeface="Inter"/>
                <a:sym typeface="Inter"/>
              </a:rPr>
              <a:t> 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Identify genres of books and implement a hybrid recommendation engine for better user experience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4772150" y="1636875"/>
            <a:ext cx="3720300" cy="2515200"/>
          </a:xfrm>
          <a:prstGeom prst="wedgeRoundRectCallout">
            <a:avLst>
              <a:gd fmla="val -21097" name="adj1"/>
              <a:gd fmla="val 72002" name="adj2"/>
              <a:gd fmla="val 0" name="adj3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Inter"/>
                <a:ea typeface="Inter"/>
                <a:cs typeface="Inter"/>
                <a:sym typeface="Inter"/>
              </a:rPr>
              <a:t>Objective</a:t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Develop a hybrid book recommendation system using collaborative filtering and content-based methods, considering user preferences, historical interactions, and genres for accurate and diverse recommendations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2827688" y="1377275"/>
            <a:ext cx="3261750" cy="32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F0F0F"/>
                </a:solidFill>
                <a:latin typeface="Garamond"/>
                <a:ea typeface="Garamond"/>
                <a:cs typeface="Garamond"/>
                <a:sym typeface="Garamond"/>
              </a:rPr>
              <a:t>Data - Outlook</a:t>
            </a:r>
            <a:endParaRPr sz="2800">
              <a:solidFill>
                <a:srgbClr val="0F0F0F"/>
              </a:solidFill>
            </a:endParaRPr>
          </a:p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4">
            <a:alphaModFix/>
          </a:blip>
          <a:srcRect b="20172" l="2267" r="0" t="5389"/>
          <a:stretch/>
        </p:blipFill>
        <p:spPr>
          <a:xfrm>
            <a:off x="6140150" y="3693537"/>
            <a:ext cx="2895825" cy="1163175"/>
          </a:xfrm>
          <a:prstGeom prst="rect">
            <a:avLst/>
          </a:prstGeom>
          <a:noFill/>
          <a:ln cap="flat" cmpd="sng" w="9525">
            <a:solidFill>
              <a:srgbClr val="0526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0" name="Google Shape;300;p33"/>
          <p:cNvPicPr preferRelativeResize="0"/>
          <p:nvPr/>
        </p:nvPicPr>
        <p:blipFill rotWithShape="1">
          <a:blip r:embed="rId5">
            <a:alphaModFix/>
          </a:blip>
          <a:srcRect b="0" l="0" r="0" t="3213"/>
          <a:stretch/>
        </p:blipFill>
        <p:spPr>
          <a:xfrm>
            <a:off x="134250" y="1246025"/>
            <a:ext cx="2793450" cy="37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 rotWithShape="1">
          <a:blip r:embed="rId6">
            <a:alphaModFix/>
          </a:blip>
          <a:srcRect b="0" l="3614" r="0" t="7106"/>
          <a:stretch/>
        </p:blipFill>
        <p:spPr>
          <a:xfrm>
            <a:off x="6140150" y="1310638"/>
            <a:ext cx="2793450" cy="2013200"/>
          </a:xfrm>
          <a:prstGeom prst="rect">
            <a:avLst/>
          </a:prstGeom>
          <a:noFill/>
          <a:ln cap="flat" cmpd="sng" w="9525">
            <a:solidFill>
              <a:srgbClr val="0526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2" name="Google Shape;302;p33"/>
          <p:cNvSpPr txBox="1"/>
          <p:nvPr/>
        </p:nvSpPr>
        <p:spPr>
          <a:xfrm>
            <a:off x="3488188" y="1482975"/>
            <a:ext cx="1907100" cy="850200"/>
          </a:xfrm>
          <a:prstGeom prst="rect">
            <a:avLst/>
          </a:prstGeom>
          <a:noFill/>
          <a:ln cap="flat" cmpd="sng" w="9525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REVIEWS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#records: ~15.7 M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Size: 15.6 GB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3479413" y="3775925"/>
            <a:ext cx="1907100" cy="850200"/>
          </a:xfrm>
          <a:prstGeom prst="rect">
            <a:avLst/>
          </a:prstGeom>
          <a:noFill/>
          <a:ln cap="flat" cmpd="sng" w="9525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INTERACTIONS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#records: ~228 M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Size: 4 GB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4" name="Google Shape;304;p33"/>
          <p:cNvSpPr/>
          <p:nvPr/>
        </p:nvSpPr>
        <p:spPr>
          <a:xfrm>
            <a:off x="5395350" y="1819725"/>
            <a:ext cx="660000" cy="176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5388921" y="4112675"/>
            <a:ext cx="6942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6" name="Google Shape;306;p33"/>
          <p:cNvSpPr/>
          <p:nvPr/>
        </p:nvSpPr>
        <p:spPr>
          <a:xfrm rot="10800000">
            <a:off x="2796397" y="2966200"/>
            <a:ext cx="663600" cy="17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3479413" y="2629450"/>
            <a:ext cx="1907100" cy="850200"/>
          </a:xfrm>
          <a:prstGeom prst="rect">
            <a:avLst/>
          </a:prstGeom>
          <a:noFill/>
          <a:ln cap="flat" cmpd="sng" w="9525">
            <a:solidFill>
              <a:srgbClr val="3EAB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METADATA</a:t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#records: ~2.4 M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rPr>
              <a:t>Size: 4.6 GB</a:t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80575" y="1193300"/>
            <a:ext cx="2696400" cy="3863400"/>
          </a:xfrm>
          <a:prstGeom prst="rect">
            <a:avLst/>
          </a:prstGeom>
          <a:noFill/>
          <a:ln cap="flat" cmpd="sng" w="9525">
            <a:solidFill>
              <a:srgbClr val="0F0F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566250" y="382050"/>
            <a:ext cx="8011500" cy="6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Garamond"/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How are books being rated..?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3156" r="6411" t="0"/>
          <a:stretch/>
        </p:blipFill>
        <p:spPr>
          <a:xfrm>
            <a:off x="0" y="1526838"/>
            <a:ext cx="3474451" cy="256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328250" y="4289025"/>
            <a:ext cx="83304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Most of the books on Goodreads have a rating between 3.5 and 4.5. </a:t>
            </a:r>
            <a:endParaRPr sz="1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18" name="Google Shape;3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450" y="1323751"/>
            <a:ext cx="5669551" cy="280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566250" y="293700"/>
            <a:ext cx="80115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Ratings and Review for the Most Popular Books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38" y="1295596"/>
            <a:ext cx="8620935" cy="376027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/>
          <p:nvPr>
            <p:ph type="title"/>
          </p:nvPr>
        </p:nvSpPr>
        <p:spPr>
          <a:xfrm>
            <a:off x="566250" y="353400"/>
            <a:ext cx="80115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User Reading Patterns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250" y="1332075"/>
            <a:ext cx="4795225" cy="27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6"/>
          <p:cNvSpPr txBox="1"/>
          <p:nvPr/>
        </p:nvSpPr>
        <p:spPr>
          <a:xfrm>
            <a:off x="472800" y="4165825"/>
            <a:ext cx="81984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Books with average number of pages around 250 receive higher number of reviews.</a:t>
            </a:r>
            <a:endParaRPr sz="1500"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500"/>
              <a:buFont typeface="Inter"/>
              <a:buChar char="●"/>
            </a:pPr>
            <a:r>
              <a:rPr lang="en" sz="1500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Books with higher ratings also tend to </a:t>
            </a:r>
            <a:r>
              <a:rPr lang="en" sz="1500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receive</a:t>
            </a:r>
            <a:r>
              <a:rPr lang="en" sz="1500">
                <a:solidFill>
                  <a:srgbClr val="0F0F0F"/>
                </a:solidFill>
                <a:latin typeface="Inter"/>
                <a:ea typeface="Inter"/>
                <a:cs typeface="Inter"/>
                <a:sym typeface="Inter"/>
              </a:rPr>
              <a:t> more reviews from readers.</a:t>
            </a:r>
            <a:endParaRPr sz="1500">
              <a:solidFill>
                <a:srgbClr val="0F0F0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36012"/>
            <a:ext cx="4164300" cy="257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"/>
          <p:cNvSpPr txBox="1"/>
          <p:nvPr>
            <p:ph type="title"/>
          </p:nvPr>
        </p:nvSpPr>
        <p:spPr>
          <a:xfrm>
            <a:off x="566250" y="382050"/>
            <a:ext cx="80115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Stochastic Press is </a:t>
            </a: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</a:t>
            </a: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Top Performing Publisher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 b="0" l="0" r="3166" t="0"/>
          <a:stretch/>
        </p:blipFill>
        <p:spPr>
          <a:xfrm>
            <a:off x="-160200" y="1180400"/>
            <a:ext cx="4826576" cy="38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7"/>
          <p:cNvPicPr preferRelativeResize="0"/>
          <p:nvPr/>
        </p:nvPicPr>
        <p:blipFill rotWithShape="1">
          <a:blip r:embed="rId4">
            <a:alphaModFix/>
          </a:blip>
          <a:srcRect b="0" l="1541" r="5581" t="0"/>
          <a:stretch/>
        </p:blipFill>
        <p:spPr>
          <a:xfrm>
            <a:off x="4666375" y="1180400"/>
            <a:ext cx="4469825" cy="3883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566250" y="353400"/>
            <a:ext cx="8011500" cy="7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Data Cleaning and Preprocessing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8"/>
          <p:cNvSpPr/>
          <p:nvPr/>
        </p:nvSpPr>
        <p:spPr>
          <a:xfrm rot="10800000">
            <a:off x="625661" y="1692032"/>
            <a:ext cx="2950500" cy="789300"/>
          </a:xfrm>
          <a:prstGeom prst="trapezoid">
            <a:avLst>
              <a:gd fmla="val 41062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0" name="Google Shape;350;p38"/>
          <p:cNvSpPr/>
          <p:nvPr/>
        </p:nvSpPr>
        <p:spPr>
          <a:xfrm rot="10800000">
            <a:off x="924120" y="2593066"/>
            <a:ext cx="2353800" cy="789300"/>
          </a:xfrm>
          <a:prstGeom prst="trapezoid">
            <a:avLst>
              <a:gd fmla="val 41062" name="adj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1" name="Google Shape;351;p38"/>
          <p:cNvSpPr/>
          <p:nvPr/>
        </p:nvSpPr>
        <p:spPr>
          <a:xfrm rot="10800000">
            <a:off x="1212095" y="3494100"/>
            <a:ext cx="1777800" cy="789300"/>
          </a:xfrm>
          <a:prstGeom prst="trapezoid">
            <a:avLst>
              <a:gd fmla="val 41062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864373" y="1750905"/>
            <a:ext cx="2413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Non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English books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894130" y="2677350"/>
            <a:ext cx="24138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Missing titles &amp; descriptions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1212040" y="3552602"/>
            <a:ext cx="1777800" cy="67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Faulted Interactions</a:t>
            </a:r>
            <a:endParaRPr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8"/>
          <p:cNvSpPr/>
          <p:nvPr/>
        </p:nvSpPr>
        <p:spPr>
          <a:xfrm>
            <a:off x="3836537" y="1750648"/>
            <a:ext cx="4681800" cy="67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# Books dropped: ~450 K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3576161" y="2651682"/>
            <a:ext cx="4681800" cy="67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# Books dropped: ~410 K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3277920" y="3603796"/>
            <a:ext cx="4681800" cy="67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# Interactions dropped: ~284 K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AI Simple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